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896" r:id="rId2"/>
    <p:sldId id="259" r:id="rId3"/>
    <p:sldId id="261" r:id="rId4"/>
    <p:sldId id="899" r:id="rId5"/>
    <p:sldId id="898" r:id="rId6"/>
    <p:sldId id="257" r:id="rId7"/>
    <p:sldId id="364" r:id="rId8"/>
    <p:sldId id="262" r:id="rId9"/>
    <p:sldId id="263" r:id="rId10"/>
    <p:sldId id="264" r:id="rId11"/>
    <p:sldId id="265" r:id="rId12"/>
    <p:sldId id="266" r:id="rId13"/>
    <p:sldId id="279" r:id="rId14"/>
    <p:sldId id="897" r:id="rId15"/>
    <p:sldId id="268" r:id="rId16"/>
    <p:sldId id="902" r:id="rId17"/>
    <p:sldId id="903" r:id="rId18"/>
    <p:sldId id="905" r:id="rId19"/>
    <p:sldId id="901" r:id="rId20"/>
    <p:sldId id="282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299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8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t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tif>
</file>

<file path=ppt/media/image21.tif>
</file>

<file path=ppt/media/image22.png>
</file>

<file path=ppt/media/image23.tif>
</file>

<file path=ppt/media/image24.tif>
</file>

<file path=ppt/media/image25.png>
</file>

<file path=ppt/media/image26.t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ti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lick to Edit Master Title Style"/>
          <p:cNvSpPr txBox="1">
            <a:spLocks noGrp="1"/>
          </p:cNvSpPr>
          <p:nvPr>
            <p:ph type="title" hasCustomPrompt="1"/>
          </p:nvPr>
        </p:nvSpPr>
        <p:spPr>
          <a:xfrm>
            <a:off x="1729156" y="0"/>
            <a:ext cx="21031201" cy="2651126"/>
          </a:xfrm>
          <a:prstGeom prst="rect">
            <a:avLst/>
          </a:prstGeom>
        </p:spPr>
        <p:txBody>
          <a:bodyPr lIns="91439" tIns="91439" rIns="91439" bIns="91439"/>
          <a:lstStyle>
            <a:lvl1pPr algn="l" defTabSz="1828800">
              <a:lnSpc>
                <a:spcPct val="90000"/>
              </a:lnSpc>
              <a:defRPr sz="5000">
                <a:solidFill>
                  <a:srgbClr val="14406B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lIns="91439" tIns="91439" rIns="91439" bIns="91439" anchor="t"/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1pPr>
            <a:lvl2pPr marL="990600" indent="-5334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2pPr>
            <a:lvl3pPr marL="1554479" indent="-640079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3pPr>
            <a:lvl4pPr marL="2082800" indent="-7112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4pPr>
            <a:lvl5pPr marL="2540000" indent="-7112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173082" y="12802235"/>
            <a:ext cx="534519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914400">
              <a:defRPr>
                <a:solidFill>
                  <a:srgbClr val="888888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it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EA094-F84A-4F81-B4CF-9109E2F6E2E0}" type="datetime1">
              <a:rPr lang="it-CH" smtClean="0"/>
              <a:t>22.07.2024</a:t>
            </a:fld>
            <a:endParaRPr lang="it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941192" y="13081000"/>
            <a:ext cx="488916" cy="471924"/>
          </a:xfrm>
        </p:spPr>
        <p:txBody>
          <a:bodyPr/>
          <a:lstStyle/>
          <a:p>
            <a:fld id="{696FBDA9-8B5D-4D25-A93C-7B69145713C1}" type="slidenum">
              <a:rPr lang="it-CH" smtClean="0"/>
              <a:pPr/>
              <a:t>‹#›</a:t>
            </a:fld>
            <a:endParaRPr lang="it-CH" dirty="0"/>
          </a:p>
        </p:txBody>
      </p:sp>
    </p:spTree>
    <p:extLst>
      <p:ext uri="{BB962C8B-B14F-4D97-AF65-F5344CB8AC3E}">
        <p14:creationId xmlns:p14="http://schemas.microsoft.com/office/powerpoint/2010/main" val="32570206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ron flying low over a beach with a short fence in the foreground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y path between two hills leading to the ocean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andy path between two hills leading to the ocean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Heron flying low over a beach with a short fence in the foreground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View of beach and sea from a grassy sand dune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nvidia.com/hpc-application-performance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hecbiosim.ac.uk/access-hpc/hpc-calculator" TargetMode="External"/><Relationship Id="rId5" Type="http://schemas.openxmlformats.org/officeDocument/2006/relationships/hyperlink" Target="https://docs.openforcefield.org/en/latest/examples.html" TargetMode="Externa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ecbiosim.ac.uk/access-hpc/hpc-calculator" TargetMode="External"/><Relationship Id="rId2" Type="http://schemas.openxmlformats.org/officeDocument/2006/relationships/hyperlink" Target="https://docs.openforcefield.org/en/latest/examples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docs.openforcefield.org/en/latest/example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docs.openmm.org/latest/userguide/library/03_tutorials.html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tutorials.gromacs.or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hyperlink" Target="ambermd.org/tutorials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0.tif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hyperlink" Target="https://www.nature.com/nsm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0.tif"/><Relationship Id="rId2" Type="http://schemas.openxmlformats.org/officeDocument/2006/relationships/image" Target="../media/image2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24.tif"/><Relationship Id="rId4" Type="http://schemas.openxmlformats.org/officeDocument/2006/relationships/image" Target="../media/image2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40D864-B097-A544-2652-531641510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38" y="3364533"/>
            <a:ext cx="6924264" cy="6903778"/>
          </a:xfrm>
          <a:prstGeom prst="rect">
            <a:avLst/>
          </a:prstGeom>
        </p:spPr>
      </p:pic>
      <p:sp>
        <p:nvSpPr>
          <p:cNvPr id="5" name="Titolo 2">
            <a:extLst>
              <a:ext uri="{FF2B5EF4-FFF2-40B4-BE49-F238E27FC236}">
                <a16:creationId xmlns:a16="http://schemas.microsoft.com/office/drawing/2014/main" id="{0F467044-6601-6620-0E3B-02101ED3AAF1}"/>
              </a:ext>
            </a:extLst>
          </p:cNvPr>
          <p:cNvSpPr txBox="1">
            <a:spLocks/>
          </p:cNvSpPr>
          <p:nvPr/>
        </p:nvSpPr>
        <p:spPr>
          <a:xfrm>
            <a:off x="2229131" y="1576958"/>
            <a:ext cx="20835582" cy="1849148"/>
          </a:xfrm>
          <a:prstGeom prst="rect">
            <a:avLst/>
          </a:prstGeom>
        </p:spPr>
        <p:txBody>
          <a:bodyPr vert="horz" lIns="182880" tIns="91440" rIns="182880" bIns="9144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accent3">
                    <a:lumMod val="50000"/>
                  </a:schemeClr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defTabSz="1828800">
              <a:defRPr/>
            </a:pPr>
            <a:r>
              <a:rPr lang="it-CH" sz="10800">
                <a:solidFill>
                  <a:srgbClr val="297FD5">
                    <a:lumMod val="50000"/>
                  </a:srgbClr>
                </a:solidFill>
              </a:rPr>
              <a:t>Simulation of Biomolecules</a:t>
            </a:r>
            <a:endParaRPr lang="it-CH" sz="10800" dirty="0">
              <a:solidFill>
                <a:srgbClr val="297FD5">
                  <a:lumMod val="50000"/>
                </a:srgbClr>
              </a:solidFill>
            </a:endParaRPr>
          </a:p>
        </p:txBody>
      </p:sp>
      <p:sp>
        <p:nvSpPr>
          <p:cNvPr id="7" name="Sottotitolo 3">
            <a:extLst>
              <a:ext uri="{FF2B5EF4-FFF2-40B4-BE49-F238E27FC236}">
                <a16:creationId xmlns:a16="http://schemas.microsoft.com/office/drawing/2014/main" id="{ED20DD8C-6A61-333F-7E65-1C79C7812C03}"/>
              </a:ext>
            </a:extLst>
          </p:cNvPr>
          <p:cNvSpPr txBox="1">
            <a:spLocks/>
          </p:cNvSpPr>
          <p:nvPr/>
        </p:nvSpPr>
        <p:spPr>
          <a:xfrm>
            <a:off x="3352800" y="7309667"/>
            <a:ext cx="18288000" cy="1124650"/>
          </a:xfrm>
          <a:prstGeom prst="rect">
            <a:avLst/>
          </a:prstGeom>
        </p:spPr>
        <p:txBody>
          <a:bodyPr vert="horz" lIns="182880" tIns="91440" rIns="182880" bIns="9144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it-CH" sz="6400" b="1" dirty="0">
                <a:solidFill>
                  <a:prstClr val="black"/>
                </a:solidFill>
              </a:rPr>
              <a:t>2024 CCP5 Summer School</a:t>
            </a:r>
          </a:p>
        </p:txBody>
      </p:sp>
      <p:sp>
        <p:nvSpPr>
          <p:cNvPr id="8" name="Sottotitolo 3">
            <a:extLst>
              <a:ext uri="{FF2B5EF4-FFF2-40B4-BE49-F238E27FC236}">
                <a16:creationId xmlns:a16="http://schemas.microsoft.com/office/drawing/2014/main" id="{A9E8B71D-03A1-AE81-CDB9-53CAD898BBF2}"/>
              </a:ext>
            </a:extLst>
          </p:cNvPr>
          <p:cNvSpPr txBox="1">
            <a:spLocks/>
          </p:cNvSpPr>
          <p:nvPr/>
        </p:nvSpPr>
        <p:spPr>
          <a:xfrm>
            <a:off x="4501771" y="10307624"/>
            <a:ext cx="7897510" cy="3039896"/>
          </a:xfrm>
          <a:prstGeom prst="rect">
            <a:avLst/>
          </a:prstGeom>
        </p:spPr>
        <p:txBody>
          <a:bodyPr vert="horz" lIns="182880" tIns="91440" rIns="182880" bIns="9144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Dr Matteo Degiacomi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 Durham University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3600" u="sng" dirty="0">
                <a:solidFill>
                  <a:srgbClr val="629DD1">
                    <a:lumMod val="75000"/>
                  </a:srgbClr>
                </a:solidFill>
              </a:rPr>
              <a:t>matteo.t.degiacomi@durham.ac.uk</a:t>
            </a:r>
          </a:p>
          <a:p>
            <a:pPr defTabSz="1828800">
              <a:spcBef>
                <a:spcPts val="2000"/>
              </a:spcBef>
              <a:defRPr/>
            </a:pPr>
            <a:endParaRPr lang="it-CH" sz="4000" dirty="0">
              <a:solidFill>
                <a:prstClr val="black"/>
              </a:solidFill>
            </a:endParaRPr>
          </a:p>
          <a:p>
            <a:pPr defTabSz="1828800">
              <a:spcBef>
                <a:spcPts val="2000"/>
              </a:spcBef>
              <a:defRPr/>
            </a:pPr>
            <a:endParaRPr lang="it-CH" sz="4000" dirty="0">
              <a:solidFill>
                <a:prstClr val="black"/>
              </a:solidFill>
            </a:endParaRPr>
          </a:p>
        </p:txBody>
      </p:sp>
      <p:sp>
        <p:nvSpPr>
          <p:cNvPr id="9" name="Sottotitolo 3">
            <a:extLst>
              <a:ext uri="{FF2B5EF4-FFF2-40B4-BE49-F238E27FC236}">
                <a16:creationId xmlns:a16="http://schemas.microsoft.com/office/drawing/2014/main" id="{DF77CBAF-68A0-3905-FC61-0A07811CE2A1}"/>
              </a:ext>
            </a:extLst>
          </p:cNvPr>
          <p:cNvSpPr txBox="1">
            <a:spLocks/>
          </p:cNvSpPr>
          <p:nvPr/>
        </p:nvSpPr>
        <p:spPr>
          <a:xfrm>
            <a:off x="12481169" y="10307624"/>
            <a:ext cx="7165074" cy="30398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Dr Antonia Mey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 University of Edinburgh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3600" u="sng" dirty="0">
                <a:solidFill>
                  <a:srgbClr val="629DD1">
                    <a:lumMod val="75000"/>
                  </a:srgbClr>
                </a:solidFill>
              </a:rPr>
              <a:t>antonia.mey@ed.ac.uk</a:t>
            </a:r>
          </a:p>
          <a:p>
            <a:pPr defTabSz="1828800">
              <a:spcBef>
                <a:spcPts val="2000"/>
              </a:spcBef>
              <a:defRPr/>
            </a:pPr>
            <a:endParaRPr lang="it-CH" sz="4000" dirty="0">
              <a:solidFill>
                <a:prstClr val="black"/>
              </a:solidFill>
            </a:endParaRPr>
          </a:p>
        </p:txBody>
      </p:sp>
      <p:sp>
        <p:nvSpPr>
          <p:cNvPr id="10" name="Titolo 2">
            <a:extLst>
              <a:ext uri="{FF2B5EF4-FFF2-40B4-BE49-F238E27FC236}">
                <a16:creationId xmlns:a16="http://schemas.microsoft.com/office/drawing/2014/main" id="{C3188C9C-69C4-8D9B-CA7C-B0297C68F4E2}"/>
              </a:ext>
            </a:extLst>
          </p:cNvPr>
          <p:cNvSpPr txBox="1">
            <a:spLocks/>
          </p:cNvSpPr>
          <p:nvPr/>
        </p:nvSpPr>
        <p:spPr>
          <a:xfrm>
            <a:off x="2233677" y="3989692"/>
            <a:ext cx="20835582" cy="2610964"/>
          </a:xfrm>
          <a:prstGeom prst="rect">
            <a:avLst/>
          </a:prstGeom>
        </p:spPr>
        <p:txBody>
          <a:bodyPr vert="horz" lIns="182880" tIns="91440" rIns="182880" bIns="9144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accent3">
                    <a:lumMod val="50000"/>
                  </a:schemeClr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defTabSz="1828800">
              <a:defRPr/>
            </a:pPr>
            <a:r>
              <a:rPr lang="it-CH" sz="7600" dirty="0">
                <a:solidFill>
                  <a:srgbClr val="297FD5">
                    <a:lumMod val="50000"/>
                  </a:srgbClr>
                </a:solidFill>
              </a:rPr>
              <a:t>Setting up a protein</a:t>
            </a:r>
          </a:p>
          <a:p>
            <a:pPr defTabSz="1828800">
              <a:defRPr/>
            </a:pPr>
            <a:r>
              <a:rPr lang="it-CH" sz="7600" dirty="0">
                <a:solidFill>
                  <a:srgbClr val="297FD5">
                    <a:lumMod val="50000"/>
                  </a:srgbClr>
                </a:solidFill>
              </a:rPr>
              <a:t>simulation</a:t>
            </a:r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FEA15AF8-F668-C5D6-6C4C-CA747D32A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9638" y="4135117"/>
            <a:ext cx="6111944" cy="546349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0534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hoosing your thermodynamic ensemble"/>
          <p:cNvSpPr txBox="1"/>
          <p:nvPr/>
        </p:nvSpPr>
        <p:spPr>
          <a:xfrm>
            <a:off x="4779820" y="494809"/>
            <a:ext cx="1510315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Choosing your thermodynamic ensemble</a:t>
            </a:r>
          </a:p>
        </p:txBody>
      </p:sp>
      <p:sp>
        <p:nvSpPr>
          <p:cNvPr id="288" name="Simulations replicate a specific thermodynamic ensemble (typically NVT or NPT), or even grand canonical (μVT)"/>
          <p:cNvSpPr txBox="1"/>
          <p:nvPr/>
        </p:nvSpPr>
        <p:spPr>
          <a:xfrm>
            <a:off x="1503799" y="1874695"/>
            <a:ext cx="15816294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900"/>
              </a:spcBef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Simulations replicate a specific </a:t>
            </a:r>
            <a:r>
              <a:rPr i="1" dirty="0">
                <a:latin typeface="Calibri" panose="020F0502020204030204" pitchFamily="34" charset="0"/>
                <a:cs typeface="Calibri" panose="020F0502020204030204" pitchFamily="34" charset="0"/>
              </a:rPr>
              <a:t>thermodynamic ensemble 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(typically NVT</a:t>
            </a:r>
            <a:r>
              <a:rPr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or NPT), or even grand canonical (</a:t>
            </a: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μVT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289" name="You will have different options to include thermostats (scaling atom velocities) and barostats (scaling positions) in your calculations:…"/>
          <p:cNvSpPr txBox="1"/>
          <p:nvPr/>
        </p:nvSpPr>
        <p:spPr>
          <a:xfrm>
            <a:off x="1494643" y="3813381"/>
            <a:ext cx="16751789" cy="617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You will have different options to include </a:t>
            </a:r>
            <a:r>
              <a:rPr i="1" dirty="0">
                <a:latin typeface="Calibri" panose="020F0502020204030204" pitchFamily="34" charset="0"/>
                <a:cs typeface="Calibri" panose="020F0502020204030204" pitchFamily="34" charset="0"/>
              </a:rPr>
              <a:t>thermostats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 (scaling atom velocities) and </a:t>
            </a:r>
            <a:r>
              <a:rPr i="1" dirty="0" err="1">
                <a:latin typeface="Calibri" panose="020F0502020204030204" pitchFamily="34" charset="0"/>
                <a:cs typeface="Calibri" panose="020F0502020204030204" pitchFamily="34" charset="0"/>
              </a:rPr>
              <a:t>barostats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 (scaling positions) in your calculations: 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Nose-Hoover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Berendsen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Parrinello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-Rahman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Langevin piston</a:t>
            </a: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05" name="Group"/>
          <p:cNvGrpSpPr/>
          <p:nvPr/>
        </p:nvGrpSpPr>
        <p:grpSpPr>
          <a:xfrm>
            <a:off x="3611939" y="9982290"/>
            <a:ext cx="15009890" cy="2917339"/>
            <a:chOff x="0" y="0"/>
            <a:chExt cx="15009888" cy="2917337"/>
          </a:xfrm>
        </p:grpSpPr>
        <p:grpSp>
          <p:nvGrpSpPr>
            <p:cNvPr id="302" name="Group"/>
            <p:cNvGrpSpPr/>
            <p:nvPr/>
          </p:nvGrpSpPr>
          <p:grpSpPr>
            <a:xfrm>
              <a:off x="-1" y="0"/>
              <a:ext cx="14705758" cy="2908004"/>
              <a:chOff x="0" y="0"/>
              <a:chExt cx="14705756" cy="2908003"/>
            </a:xfrm>
          </p:grpSpPr>
          <p:sp>
            <p:nvSpPr>
              <p:cNvPr id="290" name="NVT/NPT equilibration"/>
              <p:cNvSpPr txBox="1"/>
              <p:nvPr/>
            </p:nvSpPr>
            <p:spPr>
              <a:xfrm>
                <a:off x="3028647" y="595844"/>
                <a:ext cx="2592925" cy="1056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2400"/>
                </a:lvl1pPr>
              </a:lstStyle>
              <a:p>
                <a:r>
                  <a:t>NVT/NPT equilibration</a:t>
                </a:r>
              </a:p>
            </p:txBody>
          </p:sp>
          <p:sp>
            <p:nvSpPr>
              <p:cNvPr id="291" name="Minimize the positions"/>
              <p:cNvSpPr txBox="1"/>
              <p:nvPr/>
            </p:nvSpPr>
            <p:spPr>
              <a:xfrm>
                <a:off x="8561150" y="598213"/>
                <a:ext cx="3153430" cy="10897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t>Minimize the positions</a:t>
                </a:r>
              </a:p>
            </p:txBody>
          </p:sp>
          <p:grpSp>
            <p:nvGrpSpPr>
              <p:cNvPr id="294" name="Group"/>
              <p:cNvGrpSpPr/>
              <p:nvPr/>
            </p:nvGrpSpPr>
            <p:grpSpPr>
              <a:xfrm>
                <a:off x="11838953" y="6079"/>
                <a:ext cx="2866804" cy="2895811"/>
                <a:chOff x="0" y="0"/>
                <a:chExt cx="2866803" cy="2895810"/>
              </a:xfrm>
            </p:grpSpPr>
            <p:pic>
              <p:nvPicPr>
                <p:cNvPr id="292" name="Image" descr="Image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0" y="108902"/>
                  <a:ext cx="2866804" cy="255701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93" name="Rectangle"/>
                <p:cNvSpPr/>
                <p:nvPr/>
              </p:nvSpPr>
              <p:spPr>
                <a:xfrm>
                  <a:off x="11498" y="0"/>
                  <a:ext cx="2843806" cy="2895811"/>
                </a:xfrm>
                <a:prstGeom prst="rect">
                  <a:avLst/>
                </a:prstGeom>
                <a:solidFill>
                  <a:srgbClr val="0096FF">
                    <a:alpha val="12272"/>
                  </a:srgbClr>
                </a:solidFill>
                <a:ln w="38100" cap="flat">
                  <a:solidFill>
                    <a:schemeClr val="accent1">
                      <a:hueOff val="114395"/>
                      <a:lumOff val="-24975"/>
                    </a:schemeClr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778933">
                    <a:defRPr sz="2800" b="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/>
                </a:p>
              </p:txBody>
            </p:sp>
          </p:grpSp>
          <p:sp>
            <p:nvSpPr>
              <p:cNvPr id="295" name="Line"/>
              <p:cNvSpPr/>
              <p:nvPr/>
            </p:nvSpPr>
            <p:spPr>
              <a:xfrm flipH="1" flipV="1">
                <a:off x="9088056" y="1831558"/>
                <a:ext cx="182103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sp>
            <p:nvSpPr>
              <p:cNvPr id="296" name="Line"/>
              <p:cNvSpPr/>
              <p:nvPr/>
            </p:nvSpPr>
            <p:spPr>
              <a:xfrm flipH="1" flipV="1">
                <a:off x="2971806" y="1831558"/>
                <a:ext cx="237149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pic>
            <p:nvPicPr>
              <p:cNvPr id="297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943612" y="373839"/>
                <a:ext cx="2371494" cy="211522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98" name="Rectangle"/>
              <p:cNvSpPr/>
              <p:nvPr/>
            </p:nvSpPr>
            <p:spPr>
              <a:xfrm>
                <a:off x="5692486" y="0"/>
                <a:ext cx="2812338" cy="2908004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pic>
            <p:nvPicPr>
              <p:cNvPr id="299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191827"/>
                <a:ext cx="2371494" cy="211522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00" name="Rectangle"/>
              <p:cNvSpPr/>
              <p:nvPr/>
            </p:nvSpPr>
            <p:spPr>
              <a:xfrm>
                <a:off x="18346" y="18071"/>
                <a:ext cx="2542866" cy="2849288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1" name="Equilibrated system"/>
              <p:cNvSpPr txBox="1"/>
              <p:nvPr/>
            </p:nvSpPr>
            <p:spPr>
              <a:xfrm>
                <a:off x="63047" y="2191924"/>
                <a:ext cx="2453465" cy="6935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1500"/>
                </a:lvl1pPr>
              </a:lstStyle>
              <a:p>
                <a:r>
                  <a:t>Equilibrated system</a:t>
                </a:r>
              </a:p>
            </p:txBody>
          </p:sp>
        </p:grpSp>
        <p:sp>
          <p:nvSpPr>
            <p:cNvPr id="303" name="Solvated protein  +  forcefield"/>
            <p:cNvSpPr txBox="1"/>
            <p:nvPr/>
          </p:nvSpPr>
          <p:spPr>
            <a:xfrm>
              <a:off x="11770358" y="2165435"/>
              <a:ext cx="3239531" cy="6935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Solvated protein  +  forcefield</a:t>
              </a:r>
            </a:p>
          </p:txBody>
        </p:sp>
        <p:sp>
          <p:nvSpPr>
            <p:cNvPr id="304" name="minimized protein"/>
            <p:cNvSpPr txBox="1"/>
            <p:nvPr/>
          </p:nvSpPr>
          <p:spPr>
            <a:xfrm>
              <a:off x="6006658" y="2524117"/>
              <a:ext cx="2453466" cy="393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minimized protein </a:t>
              </a:r>
            </a:p>
          </p:txBody>
        </p:sp>
      </p:grpSp>
      <p:pic>
        <p:nvPicPr>
          <p:cNvPr id="306" name="Screenshot 2023-07-24 at 09.53.13.png" descr="Screenshot 2023-07-24 at 09.53.1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4100" y="1847842"/>
            <a:ext cx="4356226" cy="4930456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μVT"/>
          <p:cNvSpPr txBox="1"/>
          <p:nvPr/>
        </p:nvSpPr>
        <p:spPr>
          <a:xfrm>
            <a:off x="20271382" y="6750628"/>
            <a:ext cx="126563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sz="4800" b="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μVT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1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310" name="Periodic boundary conditions and pressure coupling"/>
          <p:cNvSpPr txBox="1"/>
          <p:nvPr/>
        </p:nvSpPr>
        <p:spPr>
          <a:xfrm>
            <a:off x="1308413" y="602612"/>
            <a:ext cx="2176717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Periodic boundary conditions</a:t>
            </a:r>
            <a:r>
              <a:rPr lang="en-GB" dirty="0"/>
              <a:t> (PBC)</a:t>
            </a:r>
            <a:r>
              <a:rPr dirty="0"/>
              <a:t> and pressure coupling</a:t>
            </a:r>
          </a:p>
        </p:txBody>
      </p:sp>
      <p:grpSp>
        <p:nvGrpSpPr>
          <p:cNvPr id="315" name="Group"/>
          <p:cNvGrpSpPr/>
          <p:nvPr/>
        </p:nvGrpSpPr>
        <p:grpSpPr>
          <a:xfrm>
            <a:off x="13830512" y="2456936"/>
            <a:ext cx="9688650" cy="10320268"/>
            <a:chOff x="0" y="0"/>
            <a:chExt cx="9688648" cy="10320266"/>
          </a:xfrm>
        </p:grpSpPr>
        <p:pic>
          <p:nvPicPr>
            <p:cNvPr id="313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688648" cy="80738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14" name="If you want to simulate membrane systems you want to chose semi-isotropic pressure coupling!"/>
            <p:cNvSpPr txBox="1"/>
            <p:nvPr/>
          </p:nvSpPr>
          <p:spPr>
            <a:xfrm>
              <a:off x="583119" y="8278681"/>
              <a:ext cx="8931242" cy="20415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4000" b="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4200" dirty="0"/>
                <a:t>If you want to simulate membrane systems</a:t>
              </a:r>
              <a:r>
                <a:rPr lang="en-GB" sz="4200" dirty="0"/>
                <a:t>,</a:t>
              </a:r>
              <a:r>
                <a:rPr sz="4200" dirty="0"/>
                <a:t> you want to chose semi-isotropic pressure coupling!</a:t>
              </a:r>
            </a:p>
          </p:txBody>
        </p:sp>
      </p:grpSp>
      <p:grpSp>
        <p:nvGrpSpPr>
          <p:cNvPr id="2" name="Gruppo 3">
            <a:extLst>
              <a:ext uri="{FF2B5EF4-FFF2-40B4-BE49-F238E27FC236}">
                <a16:creationId xmlns:a16="http://schemas.microsoft.com/office/drawing/2014/main" id="{1A2D5BE3-206A-7668-5C79-B0AF552F0428}"/>
              </a:ext>
            </a:extLst>
          </p:cNvPr>
          <p:cNvGrpSpPr/>
          <p:nvPr/>
        </p:nvGrpSpPr>
        <p:grpSpPr>
          <a:xfrm>
            <a:off x="5177384" y="5675824"/>
            <a:ext cx="2954008" cy="2391339"/>
            <a:chOff x="755576" y="2535493"/>
            <a:chExt cx="3024334" cy="2448272"/>
          </a:xfrm>
        </p:grpSpPr>
        <p:sp>
          <p:nvSpPr>
            <p:cNvPr id="3" name="Ovale 4">
              <a:extLst>
                <a:ext uri="{FF2B5EF4-FFF2-40B4-BE49-F238E27FC236}">
                  <a16:creationId xmlns:a16="http://schemas.microsoft.com/office/drawing/2014/main" id="{2FF9ECBA-CA4F-873B-D14F-7C5F0382EAFC}"/>
                </a:ext>
              </a:extLst>
            </p:cNvPr>
            <p:cNvSpPr/>
            <p:nvPr/>
          </p:nvSpPr>
          <p:spPr>
            <a:xfrm>
              <a:off x="1475656" y="271551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4" name="Ovale 5">
              <a:extLst>
                <a:ext uri="{FF2B5EF4-FFF2-40B4-BE49-F238E27FC236}">
                  <a16:creationId xmlns:a16="http://schemas.microsoft.com/office/drawing/2014/main" id="{61C344D8-6620-815C-261A-1543C24860E4}"/>
                </a:ext>
              </a:extLst>
            </p:cNvPr>
            <p:cNvSpPr/>
            <p:nvPr/>
          </p:nvSpPr>
          <p:spPr>
            <a:xfrm>
              <a:off x="3275856" y="3507601"/>
              <a:ext cx="216024" cy="21602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5" name="Ovale 6">
              <a:extLst>
                <a:ext uri="{FF2B5EF4-FFF2-40B4-BE49-F238E27FC236}">
                  <a16:creationId xmlns:a16="http://schemas.microsoft.com/office/drawing/2014/main" id="{E6D4CBA9-D33D-8103-02A1-F7AB8C78F60E}"/>
                </a:ext>
              </a:extLst>
            </p:cNvPr>
            <p:cNvSpPr/>
            <p:nvPr/>
          </p:nvSpPr>
          <p:spPr>
            <a:xfrm>
              <a:off x="971600" y="3147561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6" name="Ovale 7">
              <a:extLst>
                <a:ext uri="{FF2B5EF4-FFF2-40B4-BE49-F238E27FC236}">
                  <a16:creationId xmlns:a16="http://schemas.microsoft.com/office/drawing/2014/main" id="{12F9376F-F7CD-0709-501A-764B6D21C09B}"/>
                </a:ext>
              </a:extLst>
            </p:cNvPr>
            <p:cNvSpPr/>
            <p:nvPr/>
          </p:nvSpPr>
          <p:spPr>
            <a:xfrm>
              <a:off x="2195736" y="3494991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7" name="Ovale 8">
              <a:extLst>
                <a:ext uri="{FF2B5EF4-FFF2-40B4-BE49-F238E27FC236}">
                  <a16:creationId xmlns:a16="http://schemas.microsoft.com/office/drawing/2014/main" id="{8E754CD7-4284-808C-BABB-F697EA453846}"/>
                </a:ext>
              </a:extLst>
            </p:cNvPr>
            <p:cNvSpPr/>
            <p:nvPr/>
          </p:nvSpPr>
          <p:spPr>
            <a:xfrm>
              <a:off x="2564160" y="30294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8" name="Ovale 9">
              <a:extLst>
                <a:ext uri="{FF2B5EF4-FFF2-40B4-BE49-F238E27FC236}">
                  <a16:creationId xmlns:a16="http://schemas.microsoft.com/office/drawing/2014/main" id="{998DCDA3-D5A1-088D-49EA-A756927E77A3}"/>
                </a:ext>
              </a:extLst>
            </p:cNvPr>
            <p:cNvSpPr/>
            <p:nvPr/>
          </p:nvSpPr>
          <p:spPr>
            <a:xfrm>
              <a:off x="2584410" y="415567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9" name="Ovale 10">
              <a:extLst>
                <a:ext uri="{FF2B5EF4-FFF2-40B4-BE49-F238E27FC236}">
                  <a16:creationId xmlns:a16="http://schemas.microsoft.com/office/drawing/2014/main" id="{773A761A-D858-1372-D827-D7E2904530BE}"/>
                </a:ext>
              </a:extLst>
            </p:cNvPr>
            <p:cNvSpPr/>
            <p:nvPr/>
          </p:nvSpPr>
          <p:spPr>
            <a:xfrm>
              <a:off x="1691680" y="451571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0" name="Rettangolo 11">
              <a:extLst>
                <a:ext uri="{FF2B5EF4-FFF2-40B4-BE49-F238E27FC236}">
                  <a16:creationId xmlns:a16="http://schemas.microsoft.com/office/drawing/2014/main" id="{67EF5755-016A-94BD-CC22-ABA2BE70EA98}"/>
                </a:ext>
              </a:extLst>
            </p:cNvPr>
            <p:cNvSpPr/>
            <p:nvPr/>
          </p:nvSpPr>
          <p:spPr>
            <a:xfrm>
              <a:off x="755576" y="2535493"/>
              <a:ext cx="3024334" cy="244827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1" name="Ovale 12">
              <a:extLst>
                <a:ext uri="{FF2B5EF4-FFF2-40B4-BE49-F238E27FC236}">
                  <a16:creationId xmlns:a16="http://schemas.microsoft.com/office/drawing/2014/main" id="{CB4261DF-0CA4-79FD-8981-BBB07022CC32}"/>
                </a:ext>
              </a:extLst>
            </p:cNvPr>
            <p:cNvSpPr/>
            <p:nvPr/>
          </p:nvSpPr>
          <p:spPr>
            <a:xfrm>
              <a:off x="1378496" y="377220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</p:grpSp>
      <p:grpSp>
        <p:nvGrpSpPr>
          <p:cNvPr id="12" name="Gruppo 13">
            <a:extLst>
              <a:ext uri="{FF2B5EF4-FFF2-40B4-BE49-F238E27FC236}">
                <a16:creationId xmlns:a16="http://schemas.microsoft.com/office/drawing/2014/main" id="{B955668A-F335-CC4E-B9EB-691273E6D3B1}"/>
              </a:ext>
            </a:extLst>
          </p:cNvPr>
          <p:cNvGrpSpPr/>
          <p:nvPr/>
        </p:nvGrpSpPr>
        <p:grpSpPr>
          <a:xfrm>
            <a:off x="5388385" y="5851659"/>
            <a:ext cx="2974762" cy="1959151"/>
            <a:chOff x="685134" y="3074455"/>
            <a:chExt cx="3045582" cy="2005795"/>
          </a:xfrm>
        </p:grpSpPr>
        <p:cxnSp>
          <p:nvCxnSpPr>
            <p:cNvPr id="13" name="Connettore 2 14">
              <a:extLst>
                <a:ext uri="{FF2B5EF4-FFF2-40B4-BE49-F238E27FC236}">
                  <a16:creationId xmlns:a16="http://schemas.microsoft.com/office/drawing/2014/main" id="{1E57E8E7-7C10-564C-4199-054FFA188D5A}"/>
                </a:ext>
              </a:extLst>
            </p:cNvPr>
            <p:cNvCxnSpPr/>
            <p:nvPr/>
          </p:nvCxnSpPr>
          <p:spPr>
            <a:xfrm>
              <a:off x="1308330" y="3240192"/>
              <a:ext cx="400412" cy="39033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ttore 2 15">
              <a:extLst>
                <a:ext uri="{FF2B5EF4-FFF2-40B4-BE49-F238E27FC236}">
                  <a16:creationId xmlns:a16="http://schemas.microsoft.com/office/drawing/2014/main" id="{174DCFFF-7278-C665-B571-2C45D2840A1F}"/>
                </a:ext>
              </a:extLst>
            </p:cNvPr>
            <p:cNvCxnSpPr/>
            <p:nvPr/>
          </p:nvCxnSpPr>
          <p:spPr>
            <a:xfrm>
              <a:off x="1202238" y="4218129"/>
              <a:ext cx="709228" cy="19516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2 16">
              <a:extLst>
                <a:ext uri="{FF2B5EF4-FFF2-40B4-BE49-F238E27FC236}">
                  <a16:creationId xmlns:a16="http://schemas.microsoft.com/office/drawing/2014/main" id="{41E8AD3A-C93D-E489-1F8C-3DBC27C9900D}"/>
                </a:ext>
              </a:extLst>
            </p:cNvPr>
            <p:cNvCxnSpPr/>
            <p:nvPr/>
          </p:nvCxnSpPr>
          <p:spPr>
            <a:xfrm>
              <a:off x="1508536" y="4982666"/>
              <a:ext cx="611228" cy="9758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ttore 2 17">
              <a:extLst>
                <a:ext uri="{FF2B5EF4-FFF2-40B4-BE49-F238E27FC236}">
                  <a16:creationId xmlns:a16="http://schemas.microsoft.com/office/drawing/2014/main" id="{012254A2-1E68-8FE2-4E44-30E8322EDEDB}"/>
                </a:ext>
              </a:extLst>
            </p:cNvPr>
            <p:cNvCxnSpPr/>
            <p:nvPr/>
          </p:nvCxnSpPr>
          <p:spPr>
            <a:xfrm flipV="1">
              <a:off x="2392834" y="4073832"/>
              <a:ext cx="219945" cy="56309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onnettore 2 18">
              <a:extLst>
                <a:ext uri="{FF2B5EF4-FFF2-40B4-BE49-F238E27FC236}">
                  <a16:creationId xmlns:a16="http://schemas.microsoft.com/office/drawing/2014/main" id="{BEE528C1-E9C6-5B44-3598-46547A4455F0}"/>
                </a:ext>
              </a:extLst>
            </p:cNvPr>
            <p:cNvCxnSpPr/>
            <p:nvPr/>
          </p:nvCxnSpPr>
          <p:spPr>
            <a:xfrm flipH="1" flipV="1">
              <a:off x="1873527" y="3074455"/>
              <a:ext cx="494725" cy="43204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Connettore 2 19">
              <a:extLst>
                <a:ext uri="{FF2B5EF4-FFF2-40B4-BE49-F238E27FC236}">
                  <a16:creationId xmlns:a16="http://schemas.microsoft.com/office/drawing/2014/main" id="{8DB42FD6-1A89-2228-BB33-2B7B137CB8FB}"/>
                </a:ext>
              </a:extLst>
            </p:cNvPr>
            <p:cNvCxnSpPr/>
            <p:nvPr/>
          </p:nvCxnSpPr>
          <p:spPr>
            <a:xfrm flipH="1" flipV="1">
              <a:off x="1935149" y="3435361"/>
              <a:ext cx="108012" cy="55520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Connettore 2 20">
              <a:extLst>
                <a:ext uri="{FF2B5EF4-FFF2-40B4-BE49-F238E27FC236}">
                  <a16:creationId xmlns:a16="http://schemas.microsoft.com/office/drawing/2014/main" id="{E97EFF37-7A03-2B28-8D97-4D4AB9F001DF}"/>
                </a:ext>
              </a:extLst>
            </p:cNvPr>
            <p:cNvCxnSpPr/>
            <p:nvPr/>
          </p:nvCxnSpPr>
          <p:spPr>
            <a:xfrm>
              <a:off x="3071436" y="3985556"/>
              <a:ext cx="659280" cy="65432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Connettore 2 21">
              <a:extLst>
                <a:ext uri="{FF2B5EF4-FFF2-40B4-BE49-F238E27FC236}">
                  <a16:creationId xmlns:a16="http://schemas.microsoft.com/office/drawing/2014/main" id="{6FBEF022-6148-B294-5070-6039F125BF75}"/>
                </a:ext>
              </a:extLst>
            </p:cNvPr>
            <p:cNvCxnSpPr/>
            <p:nvPr/>
          </p:nvCxnSpPr>
          <p:spPr>
            <a:xfrm flipH="1">
              <a:off x="685134" y="3604441"/>
              <a:ext cx="108012" cy="68095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uppo 214">
            <a:extLst>
              <a:ext uri="{FF2B5EF4-FFF2-40B4-BE49-F238E27FC236}">
                <a16:creationId xmlns:a16="http://schemas.microsoft.com/office/drawing/2014/main" id="{CE6F21DB-391B-D8EC-FF89-18D42D79BFC6}"/>
              </a:ext>
            </a:extLst>
          </p:cNvPr>
          <p:cNvGrpSpPr/>
          <p:nvPr/>
        </p:nvGrpSpPr>
        <p:grpSpPr>
          <a:xfrm>
            <a:off x="8163636" y="3263014"/>
            <a:ext cx="3164225" cy="2391339"/>
            <a:chOff x="5085908" y="1721348"/>
            <a:chExt cx="2168142" cy="1638557"/>
          </a:xfrm>
        </p:grpSpPr>
        <p:grpSp>
          <p:nvGrpSpPr>
            <p:cNvPr id="22" name="Gruppo 41">
              <a:extLst>
                <a:ext uri="{FF2B5EF4-FFF2-40B4-BE49-F238E27FC236}">
                  <a16:creationId xmlns:a16="http://schemas.microsoft.com/office/drawing/2014/main" id="{55309D8D-616D-4100-FB71-FD8021912800}"/>
                </a:ext>
              </a:extLst>
            </p:cNvPr>
            <p:cNvGrpSpPr/>
            <p:nvPr/>
          </p:nvGrpSpPr>
          <p:grpSpPr>
            <a:xfrm>
              <a:off x="5085908" y="1721348"/>
              <a:ext cx="2024100" cy="1638557"/>
              <a:chOff x="755576" y="2535493"/>
              <a:chExt cx="3024336" cy="2448272"/>
            </a:xfrm>
          </p:grpSpPr>
          <p:sp>
            <p:nvSpPr>
              <p:cNvPr id="32" name="Ovale 42">
                <a:extLst>
                  <a:ext uri="{FF2B5EF4-FFF2-40B4-BE49-F238E27FC236}">
                    <a16:creationId xmlns:a16="http://schemas.microsoft.com/office/drawing/2014/main" id="{7649D258-7572-43AC-C20C-7D7405040703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" name="Ovale 43">
                <a:extLst>
                  <a:ext uri="{FF2B5EF4-FFF2-40B4-BE49-F238E27FC236}">
                    <a16:creationId xmlns:a16="http://schemas.microsoft.com/office/drawing/2014/main" id="{736D9379-E5E6-6FF8-F564-48403387B677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4" name="Ovale 44">
                <a:extLst>
                  <a:ext uri="{FF2B5EF4-FFF2-40B4-BE49-F238E27FC236}">
                    <a16:creationId xmlns:a16="http://schemas.microsoft.com/office/drawing/2014/main" id="{97333C71-F1B6-6A89-D744-5191B85C0105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" name="Ovale 45">
                <a:extLst>
                  <a:ext uri="{FF2B5EF4-FFF2-40B4-BE49-F238E27FC236}">
                    <a16:creationId xmlns:a16="http://schemas.microsoft.com/office/drawing/2014/main" id="{B558FCFF-4BFD-373C-0AC1-C55EA36E6F93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6" name="Ovale 46">
                <a:extLst>
                  <a:ext uri="{FF2B5EF4-FFF2-40B4-BE49-F238E27FC236}">
                    <a16:creationId xmlns:a16="http://schemas.microsoft.com/office/drawing/2014/main" id="{0289A390-4D3E-2470-6602-06E8C8F0EAD6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" name="Ovale 47">
                <a:extLst>
                  <a:ext uri="{FF2B5EF4-FFF2-40B4-BE49-F238E27FC236}">
                    <a16:creationId xmlns:a16="http://schemas.microsoft.com/office/drawing/2014/main" id="{3C1FA84C-7A88-7894-9401-F67CB7A45BF5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8" name="Ovale 48">
                <a:extLst>
                  <a:ext uri="{FF2B5EF4-FFF2-40B4-BE49-F238E27FC236}">
                    <a16:creationId xmlns:a16="http://schemas.microsoft.com/office/drawing/2014/main" id="{475DD064-3276-C721-154D-B5900AC67886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9" name="Rettangolo 49">
                <a:extLst>
                  <a:ext uri="{FF2B5EF4-FFF2-40B4-BE49-F238E27FC236}">
                    <a16:creationId xmlns:a16="http://schemas.microsoft.com/office/drawing/2014/main" id="{97B7E781-C3AC-E67D-049F-55051B110BBA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40" name="Ovale 50">
                <a:extLst>
                  <a:ext uri="{FF2B5EF4-FFF2-40B4-BE49-F238E27FC236}">
                    <a16:creationId xmlns:a16="http://schemas.microsoft.com/office/drawing/2014/main" id="{E6405DA5-B4DA-89B1-F395-56431C783DF8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3" name="Gruppo 51">
              <a:extLst>
                <a:ext uri="{FF2B5EF4-FFF2-40B4-BE49-F238E27FC236}">
                  <a16:creationId xmlns:a16="http://schemas.microsoft.com/office/drawing/2014/main" id="{68E716C5-470B-A24A-9A6D-6921841F77E4}"/>
                </a:ext>
              </a:extLst>
            </p:cNvPr>
            <p:cNvGrpSpPr/>
            <p:nvPr/>
          </p:nvGrpSpPr>
          <p:grpSpPr>
            <a:xfrm>
              <a:off x="5230487" y="1841831"/>
              <a:ext cx="2023563" cy="1342420"/>
              <a:chOff x="685134" y="3074455"/>
              <a:chExt cx="3023533" cy="2005795"/>
            </a:xfrm>
          </p:grpSpPr>
          <p:cxnSp>
            <p:nvCxnSpPr>
              <p:cNvPr id="24" name="Connettore 2 52">
                <a:extLst>
                  <a:ext uri="{FF2B5EF4-FFF2-40B4-BE49-F238E27FC236}">
                    <a16:creationId xmlns:a16="http://schemas.microsoft.com/office/drawing/2014/main" id="{F938DC79-7B22-D682-4F6B-84B5D6C63C95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Connettore 2 53">
                <a:extLst>
                  <a:ext uri="{FF2B5EF4-FFF2-40B4-BE49-F238E27FC236}">
                    <a16:creationId xmlns:a16="http://schemas.microsoft.com/office/drawing/2014/main" id="{65EE0919-A3BB-AC0C-4E4E-B448760599F7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nettore 2 54">
                <a:extLst>
                  <a:ext uri="{FF2B5EF4-FFF2-40B4-BE49-F238E27FC236}">
                    <a16:creationId xmlns:a16="http://schemas.microsoft.com/office/drawing/2014/main" id="{ED0CBBCA-F70E-7802-B3E7-BE23D9BA38E2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Connettore 2 55">
                <a:extLst>
                  <a:ext uri="{FF2B5EF4-FFF2-40B4-BE49-F238E27FC236}">
                    <a16:creationId xmlns:a16="http://schemas.microsoft.com/office/drawing/2014/main" id="{57CCD58B-525A-57EE-E316-15BD362FD436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Connettore 2 56">
                <a:extLst>
                  <a:ext uri="{FF2B5EF4-FFF2-40B4-BE49-F238E27FC236}">
                    <a16:creationId xmlns:a16="http://schemas.microsoft.com/office/drawing/2014/main" id="{4E51CC8B-62F4-1D80-DD7D-35512B6FE009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Connettore 2 57">
                <a:extLst>
                  <a:ext uri="{FF2B5EF4-FFF2-40B4-BE49-F238E27FC236}">
                    <a16:creationId xmlns:a16="http://schemas.microsoft.com/office/drawing/2014/main" id="{02596E3E-B7B6-2E57-88AD-BD5D4C02E36A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Connettore 2 58">
                <a:extLst>
                  <a:ext uri="{FF2B5EF4-FFF2-40B4-BE49-F238E27FC236}">
                    <a16:creationId xmlns:a16="http://schemas.microsoft.com/office/drawing/2014/main" id="{1DD100C3-6162-0020-E000-786D81F52762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7231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Connettore 2 59">
                <a:extLst>
                  <a:ext uri="{FF2B5EF4-FFF2-40B4-BE49-F238E27FC236}">
                    <a16:creationId xmlns:a16="http://schemas.microsoft.com/office/drawing/2014/main" id="{EB1D8586-3E96-5F73-F63B-2CC4C6D6D56A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Gruppo 218">
            <a:extLst>
              <a:ext uri="{FF2B5EF4-FFF2-40B4-BE49-F238E27FC236}">
                <a16:creationId xmlns:a16="http://schemas.microsoft.com/office/drawing/2014/main" id="{316F6427-8EDE-F4B0-908B-19CCDE9E603C}"/>
              </a:ext>
            </a:extLst>
          </p:cNvPr>
          <p:cNvGrpSpPr/>
          <p:nvPr/>
        </p:nvGrpSpPr>
        <p:grpSpPr>
          <a:xfrm>
            <a:off x="5198166" y="3263014"/>
            <a:ext cx="3185763" cy="2391339"/>
            <a:chOff x="3389900" y="1886771"/>
            <a:chExt cx="2182899" cy="1638557"/>
          </a:xfrm>
        </p:grpSpPr>
        <p:grpSp>
          <p:nvGrpSpPr>
            <p:cNvPr id="42" name="Gruppo 60">
              <a:extLst>
                <a:ext uri="{FF2B5EF4-FFF2-40B4-BE49-F238E27FC236}">
                  <a16:creationId xmlns:a16="http://schemas.microsoft.com/office/drawing/2014/main" id="{EB9BBBA4-D93D-A023-DC58-CDB97922D4E7}"/>
                </a:ext>
              </a:extLst>
            </p:cNvPr>
            <p:cNvGrpSpPr/>
            <p:nvPr/>
          </p:nvGrpSpPr>
          <p:grpSpPr>
            <a:xfrm>
              <a:off x="3389900" y="1886771"/>
              <a:ext cx="2024100" cy="1638557"/>
              <a:chOff x="755576" y="2535493"/>
              <a:chExt cx="3024336" cy="2448272"/>
            </a:xfrm>
          </p:grpSpPr>
          <p:sp>
            <p:nvSpPr>
              <p:cNvPr id="52" name="Ovale 61">
                <a:extLst>
                  <a:ext uri="{FF2B5EF4-FFF2-40B4-BE49-F238E27FC236}">
                    <a16:creationId xmlns:a16="http://schemas.microsoft.com/office/drawing/2014/main" id="{40FE3DBB-F994-7EC3-9D24-22472ABCFF14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3" name="Ovale 62">
                <a:extLst>
                  <a:ext uri="{FF2B5EF4-FFF2-40B4-BE49-F238E27FC236}">
                    <a16:creationId xmlns:a16="http://schemas.microsoft.com/office/drawing/2014/main" id="{86BB0234-64DF-EAD3-1C5D-20717E4513BB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4" name="Ovale 63">
                <a:extLst>
                  <a:ext uri="{FF2B5EF4-FFF2-40B4-BE49-F238E27FC236}">
                    <a16:creationId xmlns:a16="http://schemas.microsoft.com/office/drawing/2014/main" id="{970B9774-CB32-6088-7A53-D7205B424954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5" name="Ovale 64">
                <a:extLst>
                  <a:ext uri="{FF2B5EF4-FFF2-40B4-BE49-F238E27FC236}">
                    <a16:creationId xmlns:a16="http://schemas.microsoft.com/office/drawing/2014/main" id="{32965347-FD4A-8E97-6E23-744D6F996C82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6" name="Ovale 65">
                <a:extLst>
                  <a:ext uri="{FF2B5EF4-FFF2-40B4-BE49-F238E27FC236}">
                    <a16:creationId xmlns:a16="http://schemas.microsoft.com/office/drawing/2014/main" id="{38C03C4B-EFA0-A0B6-53AE-EF5A96243E61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7" name="Ovale 66">
                <a:extLst>
                  <a:ext uri="{FF2B5EF4-FFF2-40B4-BE49-F238E27FC236}">
                    <a16:creationId xmlns:a16="http://schemas.microsoft.com/office/drawing/2014/main" id="{2DB0D4B6-6470-0EA7-0065-695B0204ED5F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8" name="Ovale 67">
                <a:extLst>
                  <a:ext uri="{FF2B5EF4-FFF2-40B4-BE49-F238E27FC236}">
                    <a16:creationId xmlns:a16="http://schemas.microsoft.com/office/drawing/2014/main" id="{EC777F3C-19DF-1490-295F-B7D8CD95768D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9" name="Rettangolo 68">
                <a:extLst>
                  <a:ext uri="{FF2B5EF4-FFF2-40B4-BE49-F238E27FC236}">
                    <a16:creationId xmlns:a16="http://schemas.microsoft.com/office/drawing/2014/main" id="{6FBA2AAA-0A3E-48A4-844D-F3E901442260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60" name="Ovale 69">
                <a:extLst>
                  <a:ext uri="{FF2B5EF4-FFF2-40B4-BE49-F238E27FC236}">
                    <a16:creationId xmlns:a16="http://schemas.microsoft.com/office/drawing/2014/main" id="{DFE18899-FA60-1D62-7CEC-58647588F753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43" name="Gruppo 70">
              <a:extLst>
                <a:ext uri="{FF2B5EF4-FFF2-40B4-BE49-F238E27FC236}">
                  <a16:creationId xmlns:a16="http://schemas.microsoft.com/office/drawing/2014/main" id="{6FA67C31-578C-FC4A-FB52-AD2859A57320}"/>
                </a:ext>
              </a:extLst>
            </p:cNvPr>
            <p:cNvGrpSpPr/>
            <p:nvPr/>
          </p:nvGrpSpPr>
          <p:grpSpPr>
            <a:xfrm>
              <a:off x="3534479" y="2007254"/>
              <a:ext cx="2038320" cy="1342420"/>
              <a:chOff x="685134" y="3074455"/>
              <a:chExt cx="3045582" cy="2005795"/>
            </a:xfrm>
          </p:grpSpPr>
          <p:cxnSp>
            <p:nvCxnSpPr>
              <p:cNvPr id="44" name="Connettore 2 71">
                <a:extLst>
                  <a:ext uri="{FF2B5EF4-FFF2-40B4-BE49-F238E27FC236}">
                    <a16:creationId xmlns:a16="http://schemas.microsoft.com/office/drawing/2014/main" id="{FE20AB60-CE97-B27A-47BA-4D308E0D5370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Connettore 2 72">
                <a:extLst>
                  <a:ext uri="{FF2B5EF4-FFF2-40B4-BE49-F238E27FC236}">
                    <a16:creationId xmlns:a16="http://schemas.microsoft.com/office/drawing/2014/main" id="{E4A9A1D6-7DBF-AD86-5A69-B46DF2A08148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Connettore 2 73">
                <a:extLst>
                  <a:ext uri="{FF2B5EF4-FFF2-40B4-BE49-F238E27FC236}">
                    <a16:creationId xmlns:a16="http://schemas.microsoft.com/office/drawing/2014/main" id="{55436D5F-0CA8-2E0B-03EE-47092CE7D5B4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Connettore 2 74">
                <a:extLst>
                  <a:ext uri="{FF2B5EF4-FFF2-40B4-BE49-F238E27FC236}">
                    <a16:creationId xmlns:a16="http://schemas.microsoft.com/office/drawing/2014/main" id="{64F9AA83-59E4-2B8F-DB21-8585DA2BD99E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Connettore 2 75">
                <a:extLst>
                  <a:ext uri="{FF2B5EF4-FFF2-40B4-BE49-F238E27FC236}">
                    <a16:creationId xmlns:a16="http://schemas.microsoft.com/office/drawing/2014/main" id="{68BB348C-1EB9-30CE-F304-D5214201A3E2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Connettore 2 76">
                <a:extLst>
                  <a:ext uri="{FF2B5EF4-FFF2-40B4-BE49-F238E27FC236}">
                    <a16:creationId xmlns:a16="http://schemas.microsoft.com/office/drawing/2014/main" id="{A27FE178-C6D0-8922-036A-8F70010112BC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Connettore 2 77">
                <a:extLst>
                  <a:ext uri="{FF2B5EF4-FFF2-40B4-BE49-F238E27FC236}">
                    <a16:creationId xmlns:a16="http://schemas.microsoft.com/office/drawing/2014/main" id="{ADBDC96E-A91D-D06A-86A4-7F2345E55F6C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59280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Connettore 2 78">
                <a:extLst>
                  <a:ext uri="{FF2B5EF4-FFF2-40B4-BE49-F238E27FC236}">
                    <a16:creationId xmlns:a16="http://schemas.microsoft.com/office/drawing/2014/main" id="{36C1BF86-C68E-16A4-C52D-97FA4399AF56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1" name="Gruppo 215">
            <a:extLst>
              <a:ext uri="{FF2B5EF4-FFF2-40B4-BE49-F238E27FC236}">
                <a16:creationId xmlns:a16="http://schemas.microsoft.com/office/drawing/2014/main" id="{DB91F0F2-99E7-22BB-C94F-AEAFF76A921E}"/>
              </a:ext>
            </a:extLst>
          </p:cNvPr>
          <p:cNvGrpSpPr/>
          <p:nvPr/>
        </p:nvGrpSpPr>
        <p:grpSpPr>
          <a:xfrm>
            <a:off x="2227141" y="3263012"/>
            <a:ext cx="3161244" cy="2391339"/>
            <a:chOff x="1368380" y="1886770"/>
            <a:chExt cx="2166099" cy="1638557"/>
          </a:xfrm>
        </p:grpSpPr>
        <p:grpSp>
          <p:nvGrpSpPr>
            <p:cNvPr id="62" name="Gruppo 79">
              <a:extLst>
                <a:ext uri="{FF2B5EF4-FFF2-40B4-BE49-F238E27FC236}">
                  <a16:creationId xmlns:a16="http://schemas.microsoft.com/office/drawing/2014/main" id="{3E9C901B-D6E1-38EB-2D52-81E362623C1A}"/>
                </a:ext>
              </a:extLst>
            </p:cNvPr>
            <p:cNvGrpSpPr/>
            <p:nvPr/>
          </p:nvGrpSpPr>
          <p:grpSpPr>
            <a:xfrm>
              <a:off x="1368380" y="1886770"/>
              <a:ext cx="2024100" cy="1638557"/>
              <a:chOff x="755576" y="2535493"/>
              <a:chExt cx="3024336" cy="2448272"/>
            </a:xfrm>
          </p:grpSpPr>
          <p:sp>
            <p:nvSpPr>
              <p:cNvPr id="264" name="Ovale 80">
                <a:extLst>
                  <a:ext uri="{FF2B5EF4-FFF2-40B4-BE49-F238E27FC236}">
                    <a16:creationId xmlns:a16="http://schemas.microsoft.com/office/drawing/2014/main" id="{75705EF8-5B34-B2E8-8D4C-6714513DD9F2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5" name="Ovale 81">
                <a:extLst>
                  <a:ext uri="{FF2B5EF4-FFF2-40B4-BE49-F238E27FC236}">
                    <a16:creationId xmlns:a16="http://schemas.microsoft.com/office/drawing/2014/main" id="{A2578151-8C73-B6F0-49C8-7F5A7FCC31F8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6" name="Ovale 82">
                <a:extLst>
                  <a:ext uri="{FF2B5EF4-FFF2-40B4-BE49-F238E27FC236}">
                    <a16:creationId xmlns:a16="http://schemas.microsoft.com/office/drawing/2014/main" id="{3B19CA80-64EF-298D-0952-2B384DB63494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7" name="Ovale 83">
                <a:extLst>
                  <a:ext uri="{FF2B5EF4-FFF2-40B4-BE49-F238E27FC236}">
                    <a16:creationId xmlns:a16="http://schemas.microsoft.com/office/drawing/2014/main" id="{8EF17337-83E9-1767-ADC6-2220E4BAE730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8" name="Ovale 84">
                <a:extLst>
                  <a:ext uri="{FF2B5EF4-FFF2-40B4-BE49-F238E27FC236}">
                    <a16:creationId xmlns:a16="http://schemas.microsoft.com/office/drawing/2014/main" id="{A3777F7A-9F1D-F7AA-677C-88A82B7A7C7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9" name="Ovale 85">
                <a:extLst>
                  <a:ext uri="{FF2B5EF4-FFF2-40B4-BE49-F238E27FC236}">
                    <a16:creationId xmlns:a16="http://schemas.microsoft.com/office/drawing/2014/main" id="{63947C46-7C08-D384-7902-A64CF99A2ED6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70" name="Ovale 86">
                <a:extLst>
                  <a:ext uri="{FF2B5EF4-FFF2-40B4-BE49-F238E27FC236}">
                    <a16:creationId xmlns:a16="http://schemas.microsoft.com/office/drawing/2014/main" id="{20436BAA-5B7E-15C4-42C9-5B03191276D1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71" name="Rettangolo 87">
                <a:extLst>
                  <a:ext uri="{FF2B5EF4-FFF2-40B4-BE49-F238E27FC236}">
                    <a16:creationId xmlns:a16="http://schemas.microsoft.com/office/drawing/2014/main" id="{EA39C47B-CD94-54F8-FCE9-ADCED5F909B0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72" name="Ovale 88">
                <a:extLst>
                  <a:ext uri="{FF2B5EF4-FFF2-40B4-BE49-F238E27FC236}">
                    <a16:creationId xmlns:a16="http://schemas.microsoft.com/office/drawing/2014/main" id="{41BC2F71-84B5-BF64-0BE8-BD08AF58763E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63" name="Gruppo 89">
              <a:extLst>
                <a:ext uri="{FF2B5EF4-FFF2-40B4-BE49-F238E27FC236}">
                  <a16:creationId xmlns:a16="http://schemas.microsoft.com/office/drawing/2014/main" id="{1E86E8AE-670C-9BB0-0069-AA323CF48409}"/>
                </a:ext>
              </a:extLst>
            </p:cNvPr>
            <p:cNvGrpSpPr/>
            <p:nvPr/>
          </p:nvGrpSpPr>
          <p:grpSpPr>
            <a:xfrm>
              <a:off x="1512959" y="2007253"/>
              <a:ext cx="2021520" cy="1342420"/>
              <a:chOff x="685134" y="3074455"/>
              <a:chExt cx="3020480" cy="2005795"/>
            </a:xfrm>
          </p:grpSpPr>
          <p:cxnSp>
            <p:nvCxnSpPr>
              <p:cNvPr id="256" name="Connettore 2 90">
                <a:extLst>
                  <a:ext uri="{FF2B5EF4-FFF2-40B4-BE49-F238E27FC236}">
                    <a16:creationId xmlns:a16="http://schemas.microsoft.com/office/drawing/2014/main" id="{8B01182C-ADE8-1A5B-49A5-656F6D74D1D4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7" name="Connettore 2 91">
                <a:extLst>
                  <a:ext uri="{FF2B5EF4-FFF2-40B4-BE49-F238E27FC236}">
                    <a16:creationId xmlns:a16="http://schemas.microsoft.com/office/drawing/2014/main" id="{AFFC4B0C-377B-48BF-4CCD-8E27803E059A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8" name="Connettore 2 92">
                <a:extLst>
                  <a:ext uri="{FF2B5EF4-FFF2-40B4-BE49-F238E27FC236}">
                    <a16:creationId xmlns:a16="http://schemas.microsoft.com/office/drawing/2014/main" id="{4A5F2DD5-5DA6-2BB9-823B-A649AE261F51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9" name="Connettore 2 93">
                <a:extLst>
                  <a:ext uri="{FF2B5EF4-FFF2-40B4-BE49-F238E27FC236}">
                    <a16:creationId xmlns:a16="http://schemas.microsoft.com/office/drawing/2014/main" id="{1618C1C5-71A4-4B24-A6C8-3DA5F1F1FC2C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0" name="Connettore 2 94">
                <a:extLst>
                  <a:ext uri="{FF2B5EF4-FFF2-40B4-BE49-F238E27FC236}">
                    <a16:creationId xmlns:a16="http://schemas.microsoft.com/office/drawing/2014/main" id="{0414C379-83BA-055B-F2F9-4BF87CF7CAFF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1" name="Connettore 2 95">
                <a:extLst>
                  <a:ext uri="{FF2B5EF4-FFF2-40B4-BE49-F238E27FC236}">
                    <a16:creationId xmlns:a16="http://schemas.microsoft.com/office/drawing/2014/main" id="{FEE30E87-E020-E102-2C70-561D990B7A62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2" name="Connettore 2 96">
                <a:extLst>
                  <a:ext uri="{FF2B5EF4-FFF2-40B4-BE49-F238E27FC236}">
                    <a16:creationId xmlns:a16="http://schemas.microsoft.com/office/drawing/2014/main" id="{934FB1AB-825D-266C-BE68-F1C6474ED83F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4178" cy="7450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3" name="Connettore 2 97">
                <a:extLst>
                  <a:ext uri="{FF2B5EF4-FFF2-40B4-BE49-F238E27FC236}">
                    <a16:creationId xmlns:a16="http://schemas.microsoft.com/office/drawing/2014/main" id="{9912890C-5492-2F45-C327-6127DF3703F5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73" name="Gruppo 213">
            <a:extLst>
              <a:ext uri="{FF2B5EF4-FFF2-40B4-BE49-F238E27FC236}">
                <a16:creationId xmlns:a16="http://schemas.microsoft.com/office/drawing/2014/main" id="{A64F624F-8443-2BAF-F6D4-02777F20349B}"/>
              </a:ext>
            </a:extLst>
          </p:cNvPr>
          <p:cNvGrpSpPr/>
          <p:nvPr/>
        </p:nvGrpSpPr>
        <p:grpSpPr>
          <a:xfrm>
            <a:off x="8163636" y="5675826"/>
            <a:ext cx="3164225" cy="2391339"/>
            <a:chOff x="4932040" y="3374619"/>
            <a:chExt cx="2168142" cy="1638557"/>
          </a:xfrm>
        </p:grpSpPr>
        <p:grpSp>
          <p:nvGrpSpPr>
            <p:cNvPr id="274" name="Gruppo 98">
              <a:extLst>
                <a:ext uri="{FF2B5EF4-FFF2-40B4-BE49-F238E27FC236}">
                  <a16:creationId xmlns:a16="http://schemas.microsoft.com/office/drawing/2014/main" id="{166D3434-EA55-C19B-6128-A594BA2F91F7}"/>
                </a:ext>
              </a:extLst>
            </p:cNvPr>
            <p:cNvGrpSpPr/>
            <p:nvPr/>
          </p:nvGrpSpPr>
          <p:grpSpPr>
            <a:xfrm>
              <a:off x="4932040" y="3374619"/>
              <a:ext cx="2024100" cy="1638557"/>
              <a:chOff x="755576" y="2535493"/>
              <a:chExt cx="3024336" cy="2448272"/>
            </a:xfrm>
          </p:grpSpPr>
          <p:sp>
            <p:nvSpPr>
              <p:cNvPr id="284" name="Ovale 99">
                <a:extLst>
                  <a:ext uri="{FF2B5EF4-FFF2-40B4-BE49-F238E27FC236}">
                    <a16:creationId xmlns:a16="http://schemas.microsoft.com/office/drawing/2014/main" id="{443C21B7-6B07-AA31-4F74-F9C18FB1F7C7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5" name="Ovale 100">
                <a:extLst>
                  <a:ext uri="{FF2B5EF4-FFF2-40B4-BE49-F238E27FC236}">
                    <a16:creationId xmlns:a16="http://schemas.microsoft.com/office/drawing/2014/main" id="{F17FA247-3CCD-CDEC-8105-E028BB8BAD28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6" name="Ovale 101">
                <a:extLst>
                  <a:ext uri="{FF2B5EF4-FFF2-40B4-BE49-F238E27FC236}">
                    <a16:creationId xmlns:a16="http://schemas.microsoft.com/office/drawing/2014/main" id="{059178D1-1D9D-3462-0A2B-2B8044C3207D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7" name="Ovale 102">
                <a:extLst>
                  <a:ext uri="{FF2B5EF4-FFF2-40B4-BE49-F238E27FC236}">
                    <a16:creationId xmlns:a16="http://schemas.microsoft.com/office/drawing/2014/main" id="{CDE2986F-6DE4-7977-3FB7-6BB1A82BFFA9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8" name="Ovale 103">
                <a:extLst>
                  <a:ext uri="{FF2B5EF4-FFF2-40B4-BE49-F238E27FC236}">
                    <a16:creationId xmlns:a16="http://schemas.microsoft.com/office/drawing/2014/main" id="{8A0D27BC-0DD8-EFBC-893F-8C5A419BFDBB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9" name="Ovale 104">
                <a:extLst>
                  <a:ext uri="{FF2B5EF4-FFF2-40B4-BE49-F238E27FC236}">
                    <a16:creationId xmlns:a16="http://schemas.microsoft.com/office/drawing/2014/main" id="{2308F724-AA7B-64CE-0F19-AA758FFA3BBD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90" name="Ovale 105">
                <a:extLst>
                  <a:ext uri="{FF2B5EF4-FFF2-40B4-BE49-F238E27FC236}">
                    <a16:creationId xmlns:a16="http://schemas.microsoft.com/office/drawing/2014/main" id="{4B9B2926-797E-32C3-B2C2-02AF6D64F46D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91" name="Rettangolo 106">
                <a:extLst>
                  <a:ext uri="{FF2B5EF4-FFF2-40B4-BE49-F238E27FC236}">
                    <a16:creationId xmlns:a16="http://schemas.microsoft.com/office/drawing/2014/main" id="{11F1EDC1-5297-EDA7-76D5-C3E7C63C80E2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92" name="Ovale 107">
                <a:extLst>
                  <a:ext uri="{FF2B5EF4-FFF2-40B4-BE49-F238E27FC236}">
                    <a16:creationId xmlns:a16="http://schemas.microsoft.com/office/drawing/2014/main" id="{EB302E4D-DF5A-5C37-0A83-7DBF712D6974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75" name="Gruppo 108">
              <a:extLst>
                <a:ext uri="{FF2B5EF4-FFF2-40B4-BE49-F238E27FC236}">
                  <a16:creationId xmlns:a16="http://schemas.microsoft.com/office/drawing/2014/main" id="{34780008-9CF4-C3DE-1F48-9551E782D43F}"/>
                </a:ext>
              </a:extLst>
            </p:cNvPr>
            <p:cNvGrpSpPr/>
            <p:nvPr/>
          </p:nvGrpSpPr>
          <p:grpSpPr>
            <a:xfrm>
              <a:off x="5076619" y="3495102"/>
              <a:ext cx="2023563" cy="1342420"/>
              <a:chOff x="685134" y="3074455"/>
              <a:chExt cx="3023533" cy="2005795"/>
            </a:xfrm>
          </p:grpSpPr>
          <p:cxnSp>
            <p:nvCxnSpPr>
              <p:cNvPr id="276" name="Connettore 2 109">
                <a:extLst>
                  <a:ext uri="{FF2B5EF4-FFF2-40B4-BE49-F238E27FC236}">
                    <a16:creationId xmlns:a16="http://schemas.microsoft.com/office/drawing/2014/main" id="{DF06DCAE-7342-65A1-9021-8E2F5FC4A443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7" name="Connettore 2 110">
                <a:extLst>
                  <a:ext uri="{FF2B5EF4-FFF2-40B4-BE49-F238E27FC236}">
                    <a16:creationId xmlns:a16="http://schemas.microsoft.com/office/drawing/2014/main" id="{3057B293-0376-16EE-9242-742E1CE4FF6D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8" name="Connettore 2 111">
                <a:extLst>
                  <a:ext uri="{FF2B5EF4-FFF2-40B4-BE49-F238E27FC236}">
                    <a16:creationId xmlns:a16="http://schemas.microsoft.com/office/drawing/2014/main" id="{346DD916-747F-49A1-22F3-7854248BFF5C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9" name="Connettore 2 112">
                <a:extLst>
                  <a:ext uri="{FF2B5EF4-FFF2-40B4-BE49-F238E27FC236}">
                    <a16:creationId xmlns:a16="http://schemas.microsoft.com/office/drawing/2014/main" id="{50EA7CA9-B7DA-AB19-83D2-0AE8F4D3BB05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0" name="Connettore 2 113">
                <a:extLst>
                  <a:ext uri="{FF2B5EF4-FFF2-40B4-BE49-F238E27FC236}">
                    <a16:creationId xmlns:a16="http://schemas.microsoft.com/office/drawing/2014/main" id="{60401468-9112-85D6-A074-A76304DDEE2F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1" name="Connettore 2 114">
                <a:extLst>
                  <a:ext uri="{FF2B5EF4-FFF2-40B4-BE49-F238E27FC236}">
                    <a16:creationId xmlns:a16="http://schemas.microsoft.com/office/drawing/2014/main" id="{C05138B7-458F-BEEA-4168-610510277501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2" name="Connettore 2 115">
                <a:extLst>
                  <a:ext uri="{FF2B5EF4-FFF2-40B4-BE49-F238E27FC236}">
                    <a16:creationId xmlns:a16="http://schemas.microsoft.com/office/drawing/2014/main" id="{14E6EF10-954E-45C1-1310-7C007F5E93EE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7231" cy="74508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3" name="Connettore 2 116">
                <a:extLst>
                  <a:ext uri="{FF2B5EF4-FFF2-40B4-BE49-F238E27FC236}">
                    <a16:creationId xmlns:a16="http://schemas.microsoft.com/office/drawing/2014/main" id="{13B4D01E-FC97-AAC9-35D8-3899745931D2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3" name="Gruppo 216">
            <a:extLst>
              <a:ext uri="{FF2B5EF4-FFF2-40B4-BE49-F238E27FC236}">
                <a16:creationId xmlns:a16="http://schemas.microsoft.com/office/drawing/2014/main" id="{0C5830B0-8616-7D89-AB2A-C28B3911D58D}"/>
              </a:ext>
            </a:extLst>
          </p:cNvPr>
          <p:cNvGrpSpPr/>
          <p:nvPr/>
        </p:nvGrpSpPr>
        <p:grpSpPr>
          <a:xfrm>
            <a:off x="2223376" y="5675826"/>
            <a:ext cx="3165007" cy="2391339"/>
            <a:chOff x="1365800" y="3540042"/>
            <a:chExt cx="2168678" cy="1638557"/>
          </a:xfrm>
        </p:grpSpPr>
        <p:grpSp>
          <p:nvGrpSpPr>
            <p:cNvPr id="294" name="Gruppo 117">
              <a:extLst>
                <a:ext uri="{FF2B5EF4-FFF2-40B4-BE49-F238E27FC236}">
                  <a16:creationId xmlns:a16="http://schemas.microsoft.com/office/drawing/2014/main" id="{E38EF23F-5AD1-A5F2-8A5F-00699E2A9F2B}"/>
                </a:ext>
              </a:extLst>
            </p:cNvPr>
            <p:cNvGrpSpPr/>
            <p:nvPr/>
          </p:nvGrpSpPr>
          <p:grpSpPr>
            <a:xfrm>
              <a:off x="1365800" y="3540042"/>
              <a:ext cx="2024100" cy="1638557"/>
              <a:chOff x="755576" y="2535493"/>
              <a:chExt cx="3024336" cy="2448272"/>
            </a:xfrm>
          </p:grpSpPr>
          <p:sp>
            <p:nvSpPr>
              <p:cNvPr id="304" name="Ovale 118">
                <a:extLst>
                  <a:ext uri="{FF2B5EF4-FFF2-40B4-BE49-F238E27FC236}">
                    <a16:creationId xmlns:a16="http://schemas.microsoft.com/office/drawing/2014/main" id="{5ABE7BA9-2CF0-D05E-E12C-ECBD47C41EAC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5" name="Ovale 119">
                <a:extLst>
                  <a:ext uri="{FF2B5EF4-FFF2-40B4-BE49-F238E27FC236}">
                    <a16:creationId xmlns:a16="http://schemas.microsoft.com/office/drawing/2014/main" id="{2CEF429D-C32E-89D2-76A4-98710D457424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6" name="Ovale 120">
                <a:extLst>
                  <a:ext uri="{FF2B5EF4-FFF2-40B4-BE49-F238E27FC236}">
                    <a16:creationId xmlns:a16="http://schemas.microsoft.com/office/drawing/2014/main" id="{3AE5FC0E-47AD-A3C9-6598-A82A1E631299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7" name="Ovale 121">
                <a:extLst>
                  <a:ext uri="{FF2B5EF4-FFF2-40B4-BE49-F238E27FC236}">
                    <a16:creationId xmlns:a16="http://schemas.microsoft.com/office/drawing/2014/main" id="{4339E34A-B077-09BC-3EFF-8995429317A4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8" name="Ovale 122">
                <a:extLst>
                  <a:ext uri="{FF2B5EF4-FFF2-40B4-BE49-F238E27FC236}">
                    <a16:creationId xmlns:a16="http://schemas.microsoft.com/office/drawing/2014/main" id="{0C57C264-FFE1-F9D1-55DE-A25BDC77AE0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6" name="Ovale 123">
                <a:extLst>
                  <a:ext uri="{FF2B5EF4-FFF2-40B4-BE49-F238E27FC236}">
                    <a16:creationId xmlns:a16="http://schemas.microsoft.com/office/drawing/2014/main" id="{0A6C19FA-48CF-1B76-510C-6BCA565087BD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7" name="Ovale 124">
                <a:extLst>
                  <a:ext uri="{FF2B5EF4-FFF2-40B4-BE49-F238E27FC236}">
                    <a16:creationId xmlns:a16="http://schemas.microsoft.com/office/drawing/2014/main" id="{4AA21CFE-2A06-27AF-964E-53737344A885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8" name="Rettangolo 125">
                <a:extLst>
                  <a:ext uri="{FF2B5EF4-FFF2-40B4-BE49-F238E27FC236}">
                    <a16:creationId xmlns:a16="http://schemas.microsoft.com/office/drawing/2014/main" id="{82806D3D-B6B2-D866-AE8E-4AF5A736AA5A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9" name="Ovale 126">
                <a:extLst>
                  <a:ext uri="{FF2B5EF4-FFF2-40B4-BE49-F238E27FC236}">
                    <a16:creationId xmlns:a16="http://schemas.microsoft.com/office/drawing/2014/main" id="{58364956-22F4-AC6F-20A3-97A4F3E1BABA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95" name="Gruppo 127">
              <a:extLst>
                <a:ext uri="{FF2B5EF4-FFF2-40B4-BE49-F238E27FC236}">
                  <a16:creationId xmlns:a16="http://schemas.microsoft.com/office/drawing/2014/main" id="{FB6F0994-F77A-763E-0AE3-E0BDE22EE3C5}"/>
                </a:ext>
              </a:extLst>
            </p:cNvPr>
            <p:cNvGrpSpPr/>
            <p:nvPr/>
          </p:nvGrpSpPr>
          <p:grpSpPr>
            <a:xfrm>
              <a:off x="1510379" y="3660525"/>
              <a:ext cx="2024099" cy="1342420"/>
              <a:chOff x="685134" y="3074455"/>
              <a:chExt cx="3024334" cy="2005795"/>
            </a:xfrm>
          </p:grpSpPr>
          <p:cxnSp>
            <p:nvCxnSpPr>
              <p:cNvPr id="296" name="Connettore 2 128">
                <a:extLst>
                  <a:ext uri="{FF2B5EF4-FFF2-40B4-BE49-F238E27FC236}">
                    <a16:creationId xmlns:a16="http://schemas.microsoft.com/office/drawing/2014/main" id="{32FB1C40-674D-AC5A-3121-59702F7E2EE2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7" name="Connettore 2 129">
                <a:extLst>
                  <a:ext uri="{FF2B5EF4-FFF2-40B4-BE49-F238E27FC236}">
                    <a16:creationId xmlns:a16="http://schemas.microsoft.com/office/drawing/2014/main" id="{56ED9648-6CFD-B296-EBAE-7F7918A36EE7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8" name="Connettore 2 130">
                <a:extLst>
                  <a:ext uri="{FF2B5EF4-FFF2-40B4-BE49-F238E27FC236}">
                    <a16:creationId xmlns:a16="http://schemas.microsoft.com/office/drawing/2014/main" id="{EBFBBA42-D4CE-E848-F54F-8455EF9D2572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9" name="Connettore 2 131">
                <a:extLst>
                  <a:ext uri="{FF2B5EF4-FFF2-40B4-BE49-F238E27FC236}">
                    <a16:creationId xmlns:a16="http://schemas.microsoft.com/office/drawing/2014/main" id="{DEEC385E-75C7-2302-1031-A1B3F0CE969F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0" name="Connettore 2 132">
                <a:extLst>
                  <a:ext uri="{FF2B5EF4-FFF2-40B4-BE49-F238E27FC236}">
                    <a16:creationId xmlns:a16="http://schemas.microsoft.com/office/drawing/2014/main" id="{8A3B5123-7B02-3E0F-6FDC-99E5AF7CA6E3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1" name="Connettore 2 133">
                <a:extLst>
                  <a:ext uri="{FF2B5EF4-FFF2-40B4-BE49-F238E27FC236}">
                    <a16:creationId xmlns:a16="http://schemas.microsoft.com/office/drawing/2014/main" id="{A6570112-411D-C78F-57EE-4F97C58FD848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2" name="Connettore 2 134">
                <a:extLst>
                  <a:ext uri="{FF2B5EF4-FFF2-40B4-BE49-F238E27FC236}">
                    <a16:creationId xmlns:a16="http://schemas.microsoft.com/office/drawing/2014/main" id="{BC94CD81-4C69-8A34-CCFC-C3A68C3A753B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8032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3" name="Connettore 2 135">
                <a:extLst>
                  <a:ext uri="{FF2B5EF4-FFF2-40B4-BE49-F238E27FC236}">
                    <a16:creationId xmlns:a16="http://schemas.microsoft.com/office/drawing/2014/main" id="{A05DA809-26B5-DE63-2F0D-D9DBFB62D606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0" name="Gruppo 212">
            <a:extLst>
              <a:ext uri="{FF2B5EF4-FFF2-40B4-BE49-F238E27FC236}">
                <a16:creationId xmlns:a16="http://schemas.microsoft.com/office/drawing/2014/main" id="{926BC55C-7DE2-E5B4-CCB1-6295FF44C7C5}"/>
              </a:ext>
            </a:extLst>
          </p:cNvPr>
          <p:cNvGrpSpPr/>
          <p:nvPr/>
        </p:nvGrpSpPr>
        <p:grpSpPr>
          <a:xfrm>
            <a:off x="8152143" y="8061648"/>
            <a:ext cx="3175720" cy="2391339"/>
            <a:chOff x="5085908" y="5009396"/>
            <a:chExt cx="2176018" cy="1638557"/>
          </a:xfrm>
        </p:grpSpPr>
        <p:grpSp>
          <p:nvGrpSpPr>
            <p:cNvPr id="321" name="Gruppo 155">
              <a:extLst>
                <a:ext uri="{FF2B5EF4-FFF2-40B4-BE49-F238E27FC236}">
                  <a16:creationId xmlns:a16="http://schemas.microsoft.com/office/drawing/2014/main" id="{8A3CCDE7-F30D-AC3A-037B-BF385F394F8D}"/>
                </a:ext>
              </a:extLst>
            </p:cNvPr>
            <p:cNvGrpSpPr/>
            <p:nvPr/>
          </p:nvGrpSpPr>
          <p:grpSpPr>
            <a:xfrm>
              <a:off x="5085908" y="5009396"/>
              <a:ext cx="2024100" cy="1638557"/>
              <a:chOff x="755576" y="2535493"/>
              <a:chExt cx="3024336" cy="2448272"/>
            </a:xfrm>
          </p:grpSpPr>
          <p:sp>
            <p:nvSpPr>
              <p:cNvPr id="331" name="Ovale 156">
                <a:extLst>
                  <a:ext uri="{FF2B5EF4-FFF2-40B4-BE49-F238E27FC236}">
                    <a16:creationId xmlns:a16="http://schemas.microsoft.com/office/drawing/2014/main" id="{04F704FF-0647-E770-DD14-BE376CFF1738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2" name="Ovale 157">
                <a:extLst>
                  <a:ext uri="{FF2B5EF4-FFF2-40B4-BE49-F238E27FC236}">
                    <a16:creationId xmlns:a16="http://schemas.microsoft.com/office/drawing/2014/main" id="{CED32189-A9AC-26A7-8EF4-7EAF10F14296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3" name="Ovale 158">
                <a:extLst>
                  <a:ext uri="{FF2B5EF4-FFF2-40B4-BE49-F238E27FC236}">
                    <a16:creationId xmlns:a16="http://schemas.microsoft.com/office/drawing/2014/main" id="{F74B1481-D780-A560-71FA-C5BB143CBFF6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4" name="Ovale 159">
                <a:extLst>
                  <a:ext uri="{FF2B5EF4-FFF2-40B4-BE49-F238E27FC236}">
                    <a16:creationId xmlns:a16="http://schemas.microsoft.com/office/drawing/2014/main" id="{0913C2B0-C155-2961-7A1F-40C5FDDF6A96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5" name="Ovale 160">
                <a:extLst>
                  <a:ext uri="{FF2B5EF4-FFF2-40B4-BE49-F238E27FC236}">
                    <a16:creationId xmlns:a16="http://schemas.microsoft.com/office/drawing/2014/main" id="{0B45E055-9D38-4D37-BDDE-239D79846E4A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6" name="Ovale 161">
                <a:extLst>
                  <a:ext uri="{FF2B5EF4-FFF2-40B4-BE49-F238E27FC236}">
                    <a16:creationId xmlns:a16="http://schemas.microsoft.com/office/drawing/2014/main" id="{42A1BEEA-835A-D9BC-9918-69EE72805CC6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7" name="Ovale 162">
                <a:extLst>
                  <a:ext uri="{FF2B5EF4-FFF2-40B4-BE49-F238E27FC236}">
                    <a16:creationId xmlns:a16="http://schemas.microsoft.com/office/drawing/2014/main" id="{9FC305EA-D877-5508-6A47-9F8B0C25FE84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8" name="Rettangolo 163">
                <a:extLst>
                  <a:ext uri="{FF2B5EF4-FFF2-40B4-BE49-F238E27FC236}">
                    <a16:creationId xmlns:a16="http://schemas.microsoft.com/office/drawing/2014/main" id="{C807C9B3-7CB4-08A9-C231-9288EEAE1C3D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9" name="Ovale 164">
                <a:extLst>
                  <a:ext uri="{FF2B5EF4-FFF2-40B4-BE49-F238E27FC236}">
                    <a16:creationId xmlns:a16="http://schemas.microsoft.com/office/drawing/2014/main" id="{9489F73D-2100-A4FA-5634-6E87B7BC92AF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322" name="Gruppo 165">
              <a:extLst>
                <a:ext uri="{FF2B5EF4-FFF2-40B4-BE49-F238E27FC236}">
                  <a16:creationId xmlns:a16="http://schemas.microsoft.com/office/drawing/2014/main" id="{7ECB0D38-7A19-0631-53E2-09CBAF98D760}"/>
                </a:ext>
              </a:extLst>
            </p:cNvPr>
            <p:cNvGrpSpPr/>
            <p:nvPr/>
          </p:nvGrpSpPr>
          <p:grpSpPr>
            <a:xfrm>
              <a:off x="5230487" y="5129879"/>
              <a:ext cx="2031439" cy="1342420"/>
              <a:chOff x="685134" y="3074455"/>
              <a:chExt cx="3035301" cy="2005795"/>
            </a:xfrm>
          </p:grpSpPr>
          <p:cxnSp>
            <p:nvCxnSpPr>
              <p:cNvPr id="323" name="Connettore 2 166">
                <a:extLst>
                  <a:ext uri="{FF2B5EF4-FFF2-40B4-BE49-F238E27FC236}">
                    <a16:creationId xmlns:a16="http://schemas.microsoft.com/office/drawing/2014/main" id="{B9359A67-B4C4-50E5-2B76-F2C27E5A2601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4" name="Connettore 2 167">
                <a:extLst>
                  <a:ext uri="{FF2B5EF4-FFF2-40B4-BE49-F238E27FC236}">
                    <a16:creationId xmlns:a16="http://schemas.microsoft.com/office/drawing/2014/main" id="{E635C41B-F19E-C23A-A76D-17D3A23AF54C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5" name="Connettore 2 168">
                <a:extLst>
                  <a:ext uri="{FF2B5EF4-FFF2-40B4-BE49-F238E27FC236}">
                    <a16:creationId xmlns:a16="http://schemas.microsoft.com/office/drawing/2014/main" id="{EDDD9925-3258-AD73-4A27-D358FA845D3D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6" name="Connettore 2 169">
                <a:extLst>
                  <a:ext uri="{FF2B5EF4-FFF2-40B4-BE49-F238E27FC236}">
                    <a16:creationId xmlns:a16="http://schemas.microsoft.com/office/drawing/2014/main" id="{B6074DB9-1EEE-0EFA-D29B-7BEFAC3FFE24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7" name="Connettore 2 170">
                <a:extLst>
                  <a:ext uri="{FF2B5EF4-FFF2-40B4-BE49-F238E27FC236}">
                    <a16:creationId xmlns:a16="http://schemas.microsoft.com/office/drawing/2014/main" id="{F3F3EB4F-9C2D-8426-F5EA-0EFD9EFA32E1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8" name="Connettore 2 171">
                <a:extLst>
                  <a:ext uri="{FF2B5EF4-FFF2-40B4-BE49-F238E27FC236}">
                    <a16:creationId xmlns:a16="http://schemas.microsoft.com/office/drawing/2014/main" id="{88975B1B-AA10-63F8-5402-2F5AAD8B9811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9" name="Connettore 2 172">
                <a:extLst>
                  <a:ext uri="{FF2B5EF4-FFF2-40B4-BE49-F238E27FC236}">
                    <a16:creationId xmlns:a16="http://schemas.microsoft.com/office/drawing/2014/main" id="{7D751612-89E1-0CFF-85F9-79C5A81B5BAD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48999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0" name="Connettore 2 173">
                <a:extLst>
                  <a:ext uri="{FF2B5EF4-FFF2-40B4-BE49-F238E27FC236}">
                    <a16:creationId xmlns:a16="http://schemas.microsoft.com/office/drawing/2014/main" id="{BC1E75E0-1CDE-A0EF-3CC7-82B2B995B945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0" name="Gruppo 219">
            <a:extLst>
              <a:ext uri="{FF2B5EF4-FFF2-40B4-BE49-F238E27FC236}">
                <a16:creationId xmlns:a16="http://schemas.microsoft.com/office/drawing/2014/main" id="{E3051BF9-C56A-9C6D-D87E-1CF0E28588C1}"/>
              </a:ext>
            </a:extLst>
          </p:cNvPr>
          <p:cNvGrpSpPr/>
          <p:nvPr/>
        </p:nvGrpSpPr>
        <p:grpSpPr>
          <a:xfrm>
            <a:off x="5177384" y="8061648"/>
            <a:ext cx="3185763" cy="2391339"/>
            <a:chOff x="3389900" y="5174819"/>
            <a:chExt cx="2182899" cy="1638557"/>
          </a:xfrm>
        </p:grpSpPr>
        <p:grpSp>
          <p:nvGrpSpPr>
            <p:cNvPr id="341" name="Gruppo 174">
              <a:extLst>
                <a:ext uri="{FF2B5EF4-FFF2-40B4-BE49-F238E27FC236}">
                  <a16:creationId xmlns:a16="http://schemas.microsoft.com/office/drawing/2014/main" id="{36D2E3BD-11A7-C063-B1AD-669A539C758E}"/>
                </a:ext>
              </a:extLst>
            </p:cNvPr>
            <p:cNvGrpSpPr/>
            <p:nvPr/>
          </p:nvGrpSpPr>
          <p:grpSpPr>
            <a:xfrm>
              <a:off x="3389900" y="5174819"/>
              <a:ext cx="2024100" cy="1638557"/>
              <a:chOff x="755576" y="2535493"/>
              <a:chExt cx="3024336" cy="2448272"/>
            </a:xfrm>
          </p:grpSpPr>
          <p:sp>
            <p:nvSpPr>
              <p:cNvPr id="351" name="Ovale 175">
                <a:extLst>
                  <a:ext uri="{FF2B5EF4-FFF2-40B4-BE49-F238E27FC236}">
                    <a16:creationId xmlns:a16="http://schemas.microsoft.com/office/drawing/2014/main" id="{2C71D4DE-BA61-CE7D-B130-CC2DB905C532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2" name="Ovale 176">
                <a:extLst>
                  <a:ext uri="{FF2B5EF4-FFF2-40B4-BE49-F238E27FC236}">
                    <a16:creationId xmlns:a16="http://schemas.microsoft.com/office/drawing/2014/main" id="{6B3C6189-7375-CC97-05AB-FBDBB6EF8108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3" name="Ovale 177">
                <a:extLst>
                  <a:ext uri="{FF2B5EF4-FFF2-40B4-BE49-F238E27FC236}">
                    <a16:creationId xmlns:a16="http://schemas.microsoft.com/office/drawing/2014/main" id="{94883D1C-0967-D440-4D75-1A099E7C6BEA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4" name="Ovale 178">
                <a:extLst>
                  <a:ext uri="{FF2B5EF4-FFF2-40B4-BE49-F238E27FC236}">
                    <a16:creationId xmlns:a16="http://schemas.microsoft.com/office/drawing/2014/main" id="{664D126B-03D0-05F8-D736-869F1734F1C3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5" name="Ovale 179">
                <a:extLst>
                  <a:ext uri="{FF2B5EF4-FFF2-40B4-BE49-F238E27FC236}">
                    <a16:creationId xmlns:a16="http://schemas.microsoft.com/office/drawing/2014/main" id="{A8B8B806-CBF2-E6A9-E361-0246E903F55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6" name="Ovale 180">
                <a:extLst>
                  <a:ext uri="{FF2B5EF4-FFF2-40B4-BE49-F238E27FC236}">
                    <a16:creationId xmlns:a16="http://schemas.microsoft.com/office/drawing/2014/main" id="{A97043B5-64E9-71CA-98BA-79EBF5D1069E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7" name="Ovale 181">
                <a:extLst>
                  <a:ext uri="{FF2B5EF4-FFF2-40B4-BE49-F238E27FC236}">
                    <a16:creationId xmlns:a16="http://schemas.microsoft.com/office/drawing/2014/main" id="{0F4E2283-E8F8-BB46-B1D1-636AA64F07F2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8" name="Rettangolo 182">
                <a:extLst>
                  <a:ext uri="{FF2B5EF4-FFF2-40B4-BE49-F238E27FC236}">
                    <a16:creationId xmlns:a16="http://schemas.microsoft.com/office/drawing/2014/main" id="{AABEB4A2-E3D5-9552-E4CC-33C2F60B4F44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9" name="Ovale 183">
                <a:extLst>
                  <a:ext uri="{FF2B5EF4-FFF2-40B4-BE49-F238E27FC236}">
                    <a16:creationId xmlns:a16="http://schemas.microsoft.com/office/drawing/2014/main" id="{2622EA7B-F3E1-0570-4901-5DDF10DA7FFC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342" name="Gruppo 184">
              <a:extLst>
                <a:ext uri="{FF2B5EF4-FFF2-40B4-BE49-F238E27FC236}">
                  <a16:creationId xmlns:a16="http://schemas.microsoft.com/office/drawing/2014/main" id="{D9EC1FE3-C50B-B296-7FEF-14FE3A64427B}"/>
                </a:ext>
              </a:extLst>
            </p:cNvPr>
            <p:cNvGrpSpPr/>
            <p:nvPr/>
          </p:nvGrpSpPr>
          <p:grpSpPr>
            <a:xfrm>
              <a:off x="3534479" y="5295302"/>
              <a:ext cx="2038320" cy="1342420"/>
              <a:chOff x="685134" y="3074455"/>
              <a:chExt cx="3045582" cy="2005795"/>
            </a:xfrm>
          </p:grpSpPr>
          <p:cxnSp>
            <p:nvCxnSpPr>
              <p:cNvPr id="343" name="Connettore 2 185">
                <a:extLst>
                  <a:ext uri="{FF2B5EF4-FFF2-40B4-BE49-F238E27FC236}">
                    <a16:creationId xmlns:a16="http://schemas.microsoft.com/office/drawing/2014/main" id="{D36D6E40-25D7-9963-B4E0-94ED79389F63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4" name="Connettore 2 186">
                <a:extLst>
                  <a:ext uri="{FF2B5EF4-FFF2-40B4-BE49-F238E27FC236}">
                    <a16:creationId xmlns:a16="http://schemas.microsoft.com/office/drawing/2014/main" id="{7B7E3679-B68F-FD2A-E44B-32714D2A039A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5" name="Connettore 2 187">
                <a:extLst>
                  <a:ext uri="{FF2B5EF4-FFF2-40B4-BE49-F238E27FC236}">
                    <a16:creationId xmlns:a16="http://schemas.microsoft.com/office/drawing/2014/main" id="{77F6CC99-D1B7-9487-4DC4-B9CAEA21CBC2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6" name="Connettore 2 188">
                <a:extLst>
                  <a:ext uri="{FF2B5EF4-FFF2-40B4-BE49-F238E27FC236}">
                    <a16:creationId xmlns:a16="http://schemas.microsoft.com/office/drawing/2014/main" id="{8953C3C6-A1C1-DAE7-D38F-3004D49D75EF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7" name="Connettore 2 189">
                <a:extLst>
                  <a:ext uri="{FF2B5EF4-FFF2-40B4-BE49-F238E27FC236}">
                    <a16:creationId xmlns:a16="http://schemas.microsoft.com/office/drawing/2014/main" id="{ED587F41-C48C-22DE-B223-7E08059A1753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8" name="Connettore 2 190">
                <a:extLst>
                  <a:ext uri="{FF2B5EF4-FFF2-40B4-BE49-F238E27FC236}">
                    <a16:creationId xmlns:a16="http://schemas.microsoft.com/office/drawing/2014/main" id="{BB5DB94D-947E-AF53-EE47-5EA310F72559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9" name="Connettore 2 191">
                <a:extLst>
                  <a:ext uri="{FF2B5EF4-FFF2-40B4-BE49-F238E27FC236}">
                    <a16:creationId xmlns:a16="http://schemas.microsoft.com/office/drawing/2014/main" id="{E4D36202-ADBA-9D34-4ED8-183C5F92C8F3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59280" cy="63707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0" name="Connettore 2 192">
                <a:extLst>
                  <a:ext uri="{FF2B5EF4-FFF2-40B4-BE49-F238E27FC236}">
                    <a16:creationId xmlns:a16="http://schemas.microsoft.com/office/drawing/2014/main" id="{A561AD3B-DE31-00C4-00FA-3C9B34A24DED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0" name="Gruppo 217">
            <a:extLst>
              <a:ext uri="{FF2B5EF4-FFF2-40B4-BE49-F238E27FC236}">
                <a16:creationId xmlns:a16="http://schemas.microsoft.com/office/drawing/2014/main" id="{12297985-3320-BA65-D80D-B9AC70E2642A}"/>
              </a:ext>
            </a:extLst>
          </p:cNvPr>
          <p:cNvGrpSpPr/>
          <p:nvPr/>
        </p:nvGrpSpPr>
        <p:grpSpPr>
          <a:xfrm>
            <a:off x="2227141" y="8061648"/>
            <a:ext cx="3161244" cy="2391339"/>
            <a:chOff x="1368380" y="5174818"/>
            <a:chExt cx="2166099" cy="1638557"/>
          </a:xfrm>
        </p:grpSpPr>
        <p:grpSp>
          <p:nvGrpSpPr>
            <p:cNvPr id="361" name="Gruppo 193">
              <a:extLst>
                <a:ext uri="{FF2B5EF4-FFF2-40B4-BE49-F238E27FC236}">
                  <a16:creationId xmlns:a16="http://schemas.microsoft.com/office/drawing/2014/main" id="{06DC2F5A-08A4-3E23-3537-469BB7E8ACF9}"/>
                </a:ext>
              </a:extLst>
            </p:cNvPr>
            <p:cNvGrpSpPr/>
            <p:nvPr/>
          </p:nvGrpSpPr>
          <p:grpSpPr>
            <a:xfrm>
              <a:off x="1368380" y="5174818"/>
              <a:ext cx="2024100" cy="1638557"/>
              <a:chOff x="755576" y="2535493"/>
              <a:chExt cx="3024336" cy="2448272"/>
            </a:xfrm>
          </p:grpSpPr>
          <p:sp>
            <p:nvSpPr>
              <p:cNvPr id="371" name="Ovale 194">
                <a:extLst>
                  <a:ext uri="{FF2B5EF4-FFF2-40B4-BE49-F238E27FC236}">
                    <a16:creationId xmlns:a16="http://schemas.microsoft.com/office/drawing/2014/main" id="{EAEB706F-23BC-CBAE-FFC6-163B324A7148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2" name="Ovale 195">
                <a:extLst>
                  <a:ext uri="{FF2B5EF4-FFF2-40B4-BE49-F238E27FC236}">
                    <a16:creationId xmlns:a16="http://schemas.microsoft.com/office/drawing/2014/main" id="{6A679F03-2450-FBB7-7602-54C69AC74C2C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3" name="Ovale 196">
                <a:extLst>
                  <a:ext uri="{FF2B5EF4-FFF2-40B4-BE49-F238E27FC236}">
                    <a16:creationId xmlns:a16="http://schemas.microsoft.com/office/drawing/2014/main" id="{BCCB594A-4053-6D0B-E3E1-F94A3BDD5C80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4" name="Ovale 197">
                <a:extLst>
                  <a:ext uri="{FF2B5EF4-FFF2-40B4-BE49-F238E27FC236}">
                    <a16:creationId xmlns:a16="http://schemas.microsoft.com/office/drawing/2014/main" id="{D4237B42-385F-E996-B6CE-85CF22538D4C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5" name="Ovale 198">
                <a:extLst>
                  <a:ext uri="{FF2B5EF4-FFF2-40B4-BE49-F238E27FC236}">
                    <a16:creationId xmlns:a16="http://schemas.microsoft.com/office/drawing/2014/main" id="{8C637798-4A5E-1A73-38F7-A3D688514DFC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6" name="Ovale 199">
                <a:extLst>
                  <a:ext uri="{FF2B5EF4-FFF2-40B4-BE49-F238E27FC236}">
                    <a16:creationId xmlns:a16="http://schemas.microsoft.com/office/drawing/2014/main" id="{0B0E17ED-AF7F-E714-A62D-02416309FBEC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7" name="Ovale 200">
                <a:extLst>
                  <a:ext uri="{FF2B5EF4-FFF2-40B4-BE49-F238E27FC236}">
                    <a16:creationId xmlns:a16="http://schemas.microsoft.com/office/drawing/2014/main" id="{48E1CC8A-B3B5-B973-EFE6-BF1FA78E21D4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8" name="Rettangolo 201">
                <a:extLst>
                  <a:ext uri="{FF2B5EF4-FFF2-40B4-BE49-F238E27FC236}">
                    <a16:creationId xmlns:a16="http://schemas.microsoft.com/office/drawing/2014/main" id="{61CD7241-2B6E-CEDD-3D21-E3E75936C5A5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9" name="Ovale 202">
                <a:extLst>
                  <a:ext uri="{FF2B5EF4-FFF2-40B4-BE49-F238E27FC236}">
                    <a16:creationId xmlns:a16="http://schemas.microsoft.com/office/drawing/2014/main" id="{6BC5654C-B900-BD30-387C-2895CC0D6D2E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362" name="Gruppo 203">
              <a:extLst>
                <a:ext uri="{FF2B5EF4-FFF2-40B4-BE49-F238E27FC236}">
                  <a16:creationId xmlns:a16="http://schemas.microsoft.com/office/drawing/2014/main" id="{03364FC1-0E84-B551-1F0F-487D73E1B2D7}"/>
                </a:ext>
              </a:extLst>
            </p:cNvPr>
            <p:cNvGrpSpPr/>
            <p:nvPr/>
          </p:nvGrpSpPr>
          <p:grpSpPr>
            <a:xfrm>
              <a:off x="1512959" y="5295301"/>
              <a:ext cx="2021520" cy="1342420"/>
              <a:chOff x="685134" y="3074455"/>
              <a:chExt cx="3020480" cy="2005795"/>
            </a:xfrm>
          </p:grpSpPr>
          <p:cxnSp>
            <p:nvCxnSpPr>
              <p:cNvPr id="363" name="Connettore 2 204">
                <a:extLst>
                  <a:ext uri="{FF2B5EF4-FFF2-40B4-BE49-F238E27FC236}">
                    <a16:creationId xmlns:a16="http://schemas.microsoft.com/office/drawing/2014/main" id="{B4F964E1-E39B-FA40-CAA3-6BE014B20181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4" name="Connettore 2 205">
                <a:extLst>
                  <a:ext uri="{FF2B5EF4-FFF2-40B4-BE49-F238E27FC236}">
                    <a16:creationId xmlns:a16="http://schemas.microsoft.com/office/drawing/2014/main" id="{DE0035A6-D592-560F-4864-429D5C6CAA92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5" name="Connettore 2 206">
                <a:extLst>
                  <a:ext uri="{FF2B5EF4-FFF2-40B4-BE49-F238E27FC236}">
                    <a16:creationId xmlns:a16="http://schemas.microsoft.com/office/drawing/2014/main" id="{00F9344F-F0F4-E530-1796-0760903C9A84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6" name="Connettore 2 207">
                <a:extLst>
                  <a:ext uri="{FF2B5EF4-FFF2-40B4-BE49-F238E27FC236}">
                    <a16:creationId xmlns:a16="http://schemas.microsoft.com/office/drawing/2014/main" id="{DFE1B917-1A4E-1E6D-BAF3-0EBDBEE4741B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7" name="Connettore 2 208">
                <a:extLst>
                  <a:ext uri="{FF2B5EF4-FFF2-40B4-BE49-F238E27FC236}">
                    <a16:creationId xmlns:a16="http://schemas.microsoft.com/office/drawing/2014/main" id="{E4AFF721-A923-DD5B-8812-8B26230DBE8B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8" name="Connettore 2 209">
                <a:extLst>
                  <a:ext uri="{FF2B5EF4-FFF2-40B4-BE49-F238E27FC236}">
                    <a16:creationId xmlns:a16="http://schemas.microsoft.com/office/drawing/2014/main" id="{7672C016-1146-49C2-F6C3-870BAD9CBBA5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9" name="Connettore 2 210">
                <a:extLst>
                  <a:ext uri="{FF2B5EF4-FFF2-40B4-BE49-F238E27FC236}">
                    <a16:creationId xmlns:a16="http://schemas.microsoft.com/office/drawing/2014/main" id="{1CC2E34F-D813-DE77-6370-60726E8A6E6C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4178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0" name="Connettore 2 211">
                <a:extLst>
                  <a:ext uri="{FF2B5EF4-FFF2-40B4-BE49-F238E27FC236}">
                    <a16:creationId xmlns:a16="http://schemas.microsoft.com/office/drawing/2014/main" id="{07C4E5F7-89D8-E834-FD82-9E51DC3CB16F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380" name="Rettangolo 221">
            <a:extLst>
              <a:ext uri="{FF2B5EF4-FFF2-40B4-BE49-F238E27FC236}">
                <a16:creationId xmlns:a16="http://schemas.microsoft.com/office/drawing/2014/main" id="{1574E7D7-2C05-2383-8F99-4707142EA6C2}"/>
              </a:ext>
            </a:extLst>
          </p:cNvPr>
          <p:cNvSpPr/>
          <p:nvPr/>
        </p:nvSpPr>
        <p:spPr>
          <a:xfrm>
            <a:off x="11736689" y="6312275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381" name="Rettangolo 222">
            <a:extLst>
              <a:ext uri="{FF2B5EF4-FFF2-40B4-BE49-F238E27FC236}">
                <a16:creationId xmlns:a16="http://schemas.microsoft.com/office/drawing/2014/main" id="{8CC510EE-49A9-D71C-97C4-2FA41D937E6F}"/>
              </a:ext>
            </a:extLst>
          </p:cNvPr>
          <p:cNvSpPr/>
          <p:nvPr/>
        </p:nvSpPr>
        <p:spPr>
          <a:xfrm>
            <a:off x="807356" y="6312275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7D12D0BD-5EC7-546B-8363-55248423C90F}"/>
              </a:ext>
            </a:extLst>
          </p:cNvPr>
          <p:cNvSpPr txBox="1"/>
          <p:nvPr/>
        </p:nvSpPr>
        <p:spPr>
          <a:xfrm>
            <a:off x="3803963" y="11866510"/>
            <a:ext cx="5220981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0" dirty="0">
                <a:latin typeface="Helvetica Light"/>
                <a:cs typeface="Calibri" panose="020F0502020204030204" pitchFamily="34" charset="0"/>
              </a:rPr>
              <a:t>Typically, PBC in x-y-z</a:t>
            </a:r>
            <a:endParaRPr kumimoji="0" lang="en-GB" sz="4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cs typeface="Calibri" panose="020F0502020204030204" pitchFamily="34" charset="0"/>
              <a:sym typeface="Helvetica Neue"/>
            </a:endParaRPr>
          </a:p>
        </p:txBody>
      </p:sp>
      <p:sp>
        <p:nvSpPr>
          <p:cNvPr id="385" name="Rettangolo 222">
            <a:extLst>
              <a:ext uri="{FF2B5EF4-FFF2-40B4-BE49-F238E27FC236}">
                <a16:creationId xmlns:a16="http://schemas.microsoft.com/office/drawing/2014/main" id="{AAAD0C85-355C-1DC6-ADCD-034333F3C36B}"/>
              </a:ext>
            </a:extLst>
          </p:cNvPr>
          <p:cNvSpPr/>
          <p:nvPr/>
        </p:nvSpPr>
        <p:spPr>
          <a:xfrm>
            <a:off x="6157812" y="2038304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386" name="Rettangolo 222">
            <a:extLst>
              <a:ext uri="{FF2B5EF4-FFF2-40B4-BE49-F238E27FC236}">
                <a16:creationId xmlns:a16="http://schemas.microsoft.com/office/drawing/2014/main" id="{AF838803-0A99-C4A7-E073-4EBD8F270B18}"/>
              </a:ext>
            </a:extLst>
          </p:cNvPr>
          <p:cNvSpPr/>
          <p:nvPr/>
        </p:nvSpPr>
        <p:spPr>
          <a:xfrm>
            <a:off x="6157812" y="10481383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0" grpId="0"/>
      <p:bldP spid="381" grpId="0"/>
      <p:bldP spid="384" grpId="0"/>
      <p:bldP spid="385" grpId="0"/>
      <p:bldP spid="38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260141" y="12982012"/>
            <a:ext cx="453238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318" name="Sampling timescales for protein systems"/>
          <p:cNvSpPr txBox="1"/>
          <p:nvPr/>
        </p:nvSpPr>
        <p:spPr>
          <a:xfrm>
            <a:off x="4863350" y="515589"/>
            <a:ext cx="149360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Sampling timescales for protein systems</a:t>
            </a:r>
          </a:p>
        </p:txBody>
      </p:sp>
      <p:sp>
        <p:nvSpPr>
          <p:cNvPr id="319" name="The steepest gradient determines the smallest timestep:"/>
          <p:cNvSpPr txBox="1"/>
          <p:nvPr/>
        </p:nvSpPr>
        <p:spPr>
          <a:xfrm>
            <a:off x="780429" y="2199740"/>
            <a:ext cx="1589132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5000" b="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>
                <a:latin typeface="Helvetica Light"/>
              </a:rPr>
              <a:t>The steepest gradient determines the smallest timestep:</a:t>
            </a:r>
          </a:p>
        </p:txBody>
      </p:sp>
      <p:sp>
        <p:nvSpPr>
          <p:cNvPr id="320" name="Timestep size is imposed by the fastest phenomenon we want to observe :…"/>
          <p:cNvSpPr txBox="1"/>
          <p:nvPr/>
        </p:nvSpPr>
        <p:spPr>
          <a:xfrm>
            <a:off x="737018" y="3513985"/>
            <a:ext cx="21253451" cy="391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Timestep size is imposed by the fastest phenomenon we want to observe :</a:t>
            </a:r>
          </a:p>
          <a:p>
            <a:pPr marL="990600" indent="-381000" algn="l" defTabSz="457200">
              <a:buSzPct val="100000"/>
              <a:buChar char="•"/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Covalent bond hydrogen-heavy atom (10</a:t>
            </a:r>
            <a:r>
              <a:rPr baseline="31999" dirty="0"/>
              <a:t>14 </a:t>
            </a:r>
            <a:r>
              <a:rPr dirty="0"/>
              <a:t>Hz): 0.5 fs</a:t>
            </a:r>
          </a:p>
          <a:p>
            <a:pPr marL="990600" indent="-381000" algn="l" defTabSz="457200">
              <a:buSzPct val="100000"/>
              <a:buChar char="•"/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Covalent bond heavy atom-heavy atom: 1 fs</a:t>
            </a:r>
          </a:p>
          <a:p>
            <a:pPr marL="990600" indent="-381000" algn="l" defTabSz="457200">
              <a:buSzPct val="100000"/>
              <a:buChar char="•"/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Angles fluctuations: 2 fs</a:t>
            </a:r>
          </a:p>
        </p:txBody>
      </p:sp>
      <p:sp>
        <p:nvSpPr>
          <p:cNvPr id="321" name="Restraining covalent bond distances allows to use 1-2 fs timesteps (restraining methods: SHAKE, RATTLE, LINCS,…)…"/>
          <p:cNvSpPr txBox="1"/>
          <p:nvPr/>
        </p:nvSpPr>
        <p:spPr>
          <a:xfrm>
            <a:off x="683127" y="7907932"/>
            <a:ext cx="12347073" cy="3949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Restraining covalent bond distances allows to use 1-2 fs timesteps (restraining methods: SHAKE, RATTLE, LINCS,…) </a:t>
            </a:r>
          </a:p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Hydrogen Mass repartitioning: 4 fs</a:t>
            </a:r>
          </a:p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Other integrators</a:t>
            </a:r>
            <a:r>
              <a:rPr lang="en-GB" dirty="0"/>
              <a:t> (e.g., Langevin)</a:t>
            </a:r>
            <a:r>
              <a:rPr dirty="0"/>
              <a:t>: 4 fs</a:t>
            </a:r>
            <a:r>
              <a:rPr lang="en-GB" dirty="0"/>
              <a:t> </a:t>
            </a:r>
            <a:r>
              <a:rPr dirty="0"/>
              <a:t>- 6 fs. </a:t>
            </a:r>
          </a:p>
        </p:txBody>
      </p:sp>
      <p:pic>
        <p:nvPicPr>
          <p:cNvPr id="322" name="Screenshot 2023-07-24 at 10.35.22.png" descr="Screenshot 2023-07-24 at 10.35.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0910" y="5639971"/>
            <a:ext cx="8341245" cy="7803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0" grpId="1" animBg="1" advAuto="0"/>
      <p:bldP spid="321" grpId="2" animBg="1" advAuto="0"/>
      <p:bldP spid="322" grpId="3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260141" y="12982012"/>
            <a:ext cx="453238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430" name="How to best assess equilibration then?"/>
          <p:cNvSpPr txBox="1"/>
          <p:nvPr/>
        </p:nvSpPr>
        <p:spPr>
          <a:xfrm>
            <a:off x="1839598" y="1110118"/>
            <a:ext cx="2087109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“equilibration” and “convergence”, what do they mean?</a:t>
            </a:r>
            <a:endParaRPr dirty="0"/>
          </a:p>
        </p:txBody>
      </p:sp>
      <p:pic>
        <p:nvPicPr>
          <p:cNvPr id="4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400" y="3762111"/>
            <a:ext cx="18451200" cy="79219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D9B846-2AD8-9FDE-FA5B-9C980117AC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85" t="30258" r="10388" b="8346"/>
          <a:stretch/>
        </p:blipFill>
        <p:spPr>
          <a:xfrm>
            <a:off x="2004560" y="3361821"/>
            <a:ext cx="19815861" cy="10271051"/>
          </a:xfrm>
          <a:prstGeom prst="rect">
            <a:avLst/>
          </a:prstGeom>
        </p:spPr>
      </p:pic>
      <p:sp>
        <p:nvSpPr>
          <p:cNvPr id="7" name="An example MD protocol">
            <a:extLst>
              <a:ext uri="{FF2B5EF4-FFF2-40B4-BE49-F238E27FC236}">
                <a16:creationId xmlns:a16="http://schemas.microsoft.com/office/drawing/2014/main" id="{88EF5CA0-271A-F980-C0EE-0935850361E5}"/>
              </a:ext>
            </a:extLst>
          </p:cNvPr>
          <p:cNvSpPr txBox="1"/>
          <p:nvPr/>
        </p:nvSpPr>
        <p:spPr>
          <a:xfrm>
            <a:off x="6286546" y="582843"/>
            <a:ext cx="1181092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Example equilibration protocols</a:t>
            </a:r>
            <a:endParaRPr dirty="0"/>
          </a:p>
        </p:txBody>
      </p:sp>
      <p:sp>
        <p:nvSpPr>
          <p:cNvPr id="8" name="AIM: equilibrate your system…">
            <a:extLst>
              <a:ext uri="{FF2B5EF4-FFF2-40B4-BE49-F238E27FC236}">
                <a16:creationId xmlns:a16="http://schemas.microsoft.com/office/drawing/2014/main" id="{69DD4A89-C9D1-7AE4-4E7C-B69E77E179AA}"/>
              </a:ext>
            </a:extLst>
          </p:cNvPr>
          <p:cNvSpPr txBox="1"/>
          <p:nvPr/>
        </p:nvSpPr>
        <p:spPr>
          <a:xfrm>
            <a:off x="1872844" y="2039651"/>
            <a:ext cx="1998963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buSzPct val="100000"/>
              <a:defRPr sz="4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b="1" dirty="0">
                <a:latin typeface="+mj-lt"/>
                <a:ea typeface="+mj-ea"/>
                <a:cs typeface="+mj-cs"/>
                <a:sym typeface="Helvetica"/>
              </a:rPr>
              <a:t>Y</a:t>
            </a:r>
            <a:r>
              <a:rPr b="1" dirty="0">
                <a:latin typeface="+mj-lt"/>
                <a:ea typeface="+mj-ea"/>
                <a:cs typeface="+mj-cs"/>
                <a:sym typeface="Helvetica"/>
              </a:rPr>
              <a:t>OU WANT: </a:t>
            </a:r>
            <a:r>
              <a:rPr dirty="0"/>
              <a:t> constant volume, pressure</a:t>
            </a:r>
            <a:r>
              <a:rPr lang="en-GB" dirty="0"/>
              <a:t>,</a:t>
            </a:r>
            <a:r>
              <a:rPr dirty="0"/>
              <a:t> </a:t>
            </a:r>
            <a:r>
              <a:rPr lang="en-GB" dirty="0"/>
              <a:t>and </a:t>
            </a:r>
            <a:r>
              <a:rPr dirty="0"/>
              <a:t>temperature, healthy Ramachandran plot, no exotic chemistry, bulk water (if used)</a:t>
            </a:r>
          </a:p>
        </p:txBody>
      </p:sp>
      <p:sp>
        <p:nvSpPr>
          <p:cNvPr id="9" name="Living J. Comp. Mol. Sci. 2019, 1, 5957">
            <a:extLst>
              <a:ext uri="{FF2B5EF4-FFF2-40B4-BE49-F238E27FC236}">
                <a16:creationId xmlns:a16="http://schemas.microsoft.com/office/drawing/2014/main" id="{A5FEAE91-73CE-8DE9-2E6A-9F74779DD4C0}"/>
              </a:ext>
            </a:extLst>
          </p:cNvPr>
          <p:cNvSpPr txBox="1"/>
          <p:nvPr/>
        </p:nvSpPr>
        <p:spPr>
          <a:xfrm>
            <a:off x="17518863" y="13091593"/>
            <a:ext cx="738072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b="0" i="1">
                <a:solidFill>
                  <a:srgbClr val="016EBC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Living J. Comp. Mol. Sci. </a:t>
            </a:r>
            <a:r>
              <a:rPr i="0" dirty="0"/>
              <a:t>2019, </a:t>
            </a:r>
            <a:r>
              <a:rPr b="1" i="0" dirty="0"/>
              <a:t>1</a:t>
            </a:r>
            <a:r>
              <a:rPr i="0" dirty="0"/>
              <a:t>, 5957</a:t>
            </a:r>
          </a:p>
        </p:txBody>
      </p:sp>
    </p:spTree>
    <p:extLst>
      <p:ext uri="{BB962C8B-B14F-4D97-AF65-F5344CB8AC3E}">
        <p14:creationId xmlns:p14="http://schemas.microsoft.com/office/powerpoint/2010/main" val="65213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Example:…"/>
          <p:cNvSpPr txBox="1"/>
          <p:nvPr/>
        </p:nvSpPr>
        <p:spPr>
          <a:xfrm>
            <a:off x="449012" y="4005042"/>
            <a:ext cx="11532232" cy="8104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4000">
                <a:latin typeface="+mj-lt"/>
                <a:ea typeface="+mj-ea"/>
                <a:cs typeface="+mj-cs"/>
                <a:sym typeface="Helvetica"/>
              </a:defRPr>
            </a:pPr>
            <a:r>
              <a:rPr lang="en-GB" dirty="0">
                <a:latin typeface="Helvetica Light"/>
              </a:rPr>
              <a:t>Equilibration</a:t>
            </a:r>
            <a:r>
              <a:rPr dirty="0">
                <a:latin typeface="Helvetica Light"/>
              </a:rPr>
              <a:t>:</a:t>
            </a:r>
          </a:p>
          <a:p>
            <a:pPr marL="762000" indent="-762000" algn="l" defTabSz="457200">
              <a:buSzPct val="100000"/>
              <a:buAutoNum type="arabicPeriod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Helvetica Light"/>
              </a:rPr>
              <a:t>Minimize energy, 1000 steepest descent</a:t>
            </a:r>
          </a:p>
          <a:p>
            <a:pPr marL="762000" indent="-762000" algn="l" defTabSz="457200">
              <a:buSzPct val="100000"/>
              <a:buAutoNum type="arabicPeriod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Helvetica Light"/>
              </a:rPr>
              <a:t>Heat system from 0 to 300 K in 500 </a:t>
            </a:r>
            <a:r>
              <a:rPr dirty="0" err="1">
                <a:latin typeface="Helvetica Light"/>
              </a:rPr>
              <a:t>ps</a:t>
            </a:r>
            <a:r>
              <a:rPr dirty="0">
                <a:latin typeface="Helvetica Light"/>
              </a:rPr>
              <a:t>, NPT, Berendsen </a:t>
            </a:r>
            <a:r>
              <a:rPr dirty="0" err="1">
                <a:latin typeface="Helvetica Light"/>
              </a:rPr>
              <a:t>barostat</a:t>
            </a:r>
            <a:r>
              <a:rPr dirty="0">
                <a:latin typeface="Helvetica Light"/>
              </a:rPr>
              <a:t> 1 atm. α-carbon restrained with 10 </a:t>
            </a:r>
            <a:r>
              <a:rPr lang="en-GB" dirty="0">
                <a:latin typeface="Helvetica Light"/>
              </a:rPr>
              <a:t>k</a:t>
            </a:r>
            <a:r>
              <a:rPr dirty="0" err="1">
                <a:latin typeface="Helvetica Light"/>
              </a:rPr>
              <a:t>cal</a:t>
            </a:r>
            <a:r>
              <a:rPr dirty="0">
                <a:latin typeface="Helvetica Light"/>
              </a:rPr>
              <a:t>/mol harmonic potential. 2 fs timestep, </a:t>
            </a:r>
            <a:r>
              <a:rPr lang="en-GB" dirty="0">
                <a:latin typeface="Helvetica Light"/>
              </a:rPr>
              <a:t>LINCS</a:t>
            </a:r>
            <a:r>
              <a:rPr dirty="0">
                <a:latin typeface="Helvetica Light"/>
              </a:rPr>
              <a:t> all bonds</a:t>
            </a:r>
          </a:p>
          <a:p>
            <a:pPr marL="762000" indent="-762000" algn="l" defTabSz="457200">
              <a:buSzPct val="100000"/>
              <a:buAutoNum type="arabicPeriod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Helvetica Light"/>
              </a:rPr>
              <a:t>1 ns </a:t>
            </a:r>
            <a:r>
              <a:rPr dirty="0" err="1">
                <a:latin typeface="Helvetica Light"/>
              </a:rPr>
              <a:t>nVT</a:t>
            </a:r>
            <a:r>
              <a:rPr dirty="0">
                <a:latin typeface="Helvetica Light"/>
              </a:rPr>
              <a:t> equilibration with Langevin dynamics, no atom constrained.</a:t>
            </a:r>
            <a:endParaRPr lang="en-GB"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endParaRPr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b="1" dirty="0">
                <a:latin typeface="Helvetica Light"/>
              </a:rPr>
              <a:t>Production</a:t>
            </a:r>
            <a:r>
              <a:rPr dirty="0">
                <a:latin typeface="Helvetica Light"/>
              </a:rPr>
              <a:t>:</a:t>
            </a:r>
            <a:endParaRPr lang="en-GB"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lang="en-GB" dirty="0">
                <a:latin typeface="Helvetica Light"/>
              </a:rPr>
              <a:t>4. 1</a:t>
            </a:r>
            <a:r>
              <a:rPr dirty="0">
                <a:latin typeface="Helvetica Light"/>
              </a:rPr>
              <a:t> </a:t>
            </a:r>
            <a:r>
              <a:rPr lang="en-GB" dirty="0">
                <a:latin typeface="Helvetica Light"/>
              </a:rPr>
              <a:t>µ</a:t>
            </a:r>
            <a:r>
              <a:rPr dirty="0">
                <a:latin typeface="Helvetica Light"/>
              </a:rPr>
              <a:t>s NPT, Nose-Hoover </a:t>
            </a:r>
            <a:r>
              <a:rPr dirty="0" err="1">
                <a:latin typeface="Helvetica Light"/>
              </a:rPr>
              <a:t>barostat</a:t>
            </a:r>
            <a:r>
              <a:rPr dirty="0">
                <a:latin typeface="Helvetica Light"/>
              </a:rPr>
              <a:t>, PME for</a:t>
            </a:r>
            <a:r>
              <a:rPr lang="en-GB" dirty="0">
                <a:latin typeface="Helvetica Light"/>
              </a:rPr>
              <a:t> </a:t>
            </a: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lang="en-GB" dirty="0">
                <a:latin typeface="Helvetica Light"/>
              </a:rPr>
              <a:t>     </a:t>
            </a:r>
            <a:r>
              <a:rPr dirty="0">
                <a:latin typeface="Helvetica Light"/>
              </a:rPr>
              <a:t>electrostatics</a:t>
            </a:r>
            <a:endParaRPr lang="en-GB"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endParaRPr dirty="0">
              <a:latin typeface="Helvetica Light"/>
            </a:endParaRPr>
          </a:p>
        </p:txBody>
      </p:sp>
      <p:pic>
        <p:nvPicPr>
          <p:cNvPr id="332" name="Screenshot 2023-07-24 at 10.41.53.png" descr="Screenshot 2023-07-24 at 10.41.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2920" y="4744780"/>
            <a:ext cx="12060354" cy="618549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An example MD protocol">
            <a:extLst>
              <a:ext uri="{FF2B5EF4-FFF2-40B4-BE49-F238E27FC236}">
                <a16:creationId xmlns:a16="http://schemas.microsoft.com/office/drawing/2014/main" id="{AE72788A-3C1E-B7DC-482B-FB017A75A1B6}"/>
              </a:ext>
            </a:extLst>
          </p:cNvPr>
          <p:cNvSpPr txBox="1"/>
          <p:nvPr/>
        </p:nvSpPr>
        <p:spPr>
          <a:xfrm>
            <a:off x="6093388" y="582843"/>
            <a:ext cx="1219725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An </a:t>
            </a:r>
            <a:r>
              <a:rPr lang="en-GB" i="1" dirty="0"/>
              <a:t>example</a:t>
            </a:r>
            <a:r>
              <a:rPr lang="en-GB" dirty="0"/>
              <a:t> simulation protocol</a:t>
            </a:r>
            <a:endParaRPr dirty="0"/>
          </a:p>
        </p:txBody>
      </p:sp>
      <p:sp>
        <p:nvSpPr>
          <p:cNvPr id="4" name="Living J. Comp. Mol. Sci. 2019, 1, 5957">
            <a:extLst>
              <a:ext uri="{FF2B5EF4-FFF2-40B4-BE49-F238E27FC236}">
                <a16:creationId xmlns:a16="http://schemas.microsoft.com/office/drawing/2014/main" id="{C4B75AC9-D1BD-8DB3-077D-3D454DE620A9}"/>
              </a:ext>
            </a:extLst>
          </p:cNvPr>
          <p:cNvSpPr txBox="1"/>
          <p:nvPr/>
        </p:nvSpPr>
        <p:spPr>
          <a:xfrm>
            <a:off x="17518863" y="13091593"/>
            <a:ext cx="738072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b="0" i="1">
                <a:solidFill>
                  <a:srgbClr val="016EBC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Living J. Comp. Mol. Sci. </a:t>
            </a:r>
            <a:r>
              <a:rPr i="0" dirty="0"/>
              <a:t>2019, </a:t>
            </a:r>
            <a:r>
              <a:rPr b="1" i="0" dirty="0"/>
              <a:t>1</a:t>
            </a:r>
            <a:r>
              <a:rPr i="0" dirty="0"/>
              <a:t>, 5957</a:t>
            </a:r>
          </a:p>
        </p:txBody>
      </p:sp>
      <p:sp>
        <p:nvSpPr>
          <p:cNvPr id="5" name="AIM: equilibrate your system…">
            <a:extLst>
              <a:ext uri="{FF2B5EF4-FFF2-40B4-BE49-F238E27FC236}">
                <a16:creationId xmlns:a16="http://schemas.microsoft.com/office/drawing/2014/main" id="{DDE4294B-5977-4E7A-217D-48BCC359DC5A}"/>
              </a:ext>
            </a:extLst>
          </p:cNvPr>
          <p:cNvSpPr txBox="1"/>
          <p:nvPr/>
        </p:nvSpPr>
        <p:spPr>
          <a:xfrm>
            <a:off x="1872844" y="2039651"/>
            <a:ext cx="1998963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buSzPct val="100000"/>
              <a:defRPr sz="4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b="1" dirty="0">
                <a:latin typeface="+mj-lt"/>
                <a:ea typeface="+mj-ea"/>
                <a:cs typeface="+mj-cs"/>
                <a:sym typeface="Helvetica"/>
              </a:rPr>
              <a:t>Y</a:t>
            </a:r>
            <a:r>
              <a:rPr b="1" dirty="0">
                <a:latin typeface="+mj-lt"/>
                <a:ea typeface="+mj-ea"/>
                <a:cs typeface="+mj-cs"/>
                <a:sym typeface="Helvetica"/>
              </a:rPr>
              <a:t>OU WANT: </a:t>
            </a:r>
            <a:r>
              <a:rPr dirty="0"/>
              <a:t> constant volume, pressure</a:t>
            </a:r>
            <a:r>
              <a:rPr lang="en-GB" dirty="0"/>
              <a:t>,</a:t>
            </a:r>
            <a:r>
              <a:rPr dirty="0"/>
              <a:t> </a:t>
            </a:r>
            <a:r>
              <a:rPr lang="en-GB" dirty="0"/>
              <a:t>and </a:t>
            </a:r>
            <a:r>
              <a:rPr dirty="0"/>
              <a:t>temperature, healthy Ramachandran plot, no exotic chemistry, bulk water (if used)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" grpId="1" animBg="1" advAuto="0"/>
      <p:bldP spid="332" grpId="2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Arrow: Right 22">
            <a:extLst>
              <a:ext uri="{FF2B5EF4-FFF2-40B4-BE49-F238E27FC236}">
                <a16:creationId xmlns:a16="http://schemas.microsoft.com/office/drawing/2014/main" id="{A99E7579-4512-33BE-5B3B-ADAB03720E2B}"/>
              </a:ext>
            </a:extLst>
          </p:cNvPr>
          <p:cNvSpPr/>
          <p:nvPr/>
        </p:nvSpPr>
        <p:spPr>
          <a:xfrm>
            <a:off x="1766457" y="3777982"/>
            <a:ext cx="12926288" cy="1271997"/>
          </a:xfrm>
          <a:prstGeom prst="rightArrow">
            <a:avLst>
              <a:gd name="adj1" fmla="val 50000"/>
              <a:gd name="adj2" fmla="val 56535"/>
            </a:avLst>
          </a:prstGeom>
          <a:solidFill>
            <a:schemeClr val="accent1">
              <a:lumMod val="60000"/>
              <a:lumOff val="4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" name="An example MD protocol">
            <a:extLst>
              <a:ext uri="{FF2B5EF4-FFF2-40B4-BE49-F238E27FC236}">
                <a16:creationId xmlns:a16="http://schemas.microsoft.com/office/drawing/2014/main" id="{70BD875F-DB38-6EB1-247D-69510BE287B6}"/>
              </a:ext>
            </a:extLst>
          </p:cNvPr>
          <p:cNvSpPr txBox="1"/>
          <p:nvPr/>
        </p:nvSpPr>
        <p:spPr>
          <a:xfrm>
            <a:off x="6352278" y="665971"/>
            <a:ext cx="1167947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Which MD engine should I use?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AF21C5-6CEA-22EF-BDEF-5629857692CD}"/>
              </a:ext>
            </a:extLst>
          </p:cNvPr>
          <p:cNvSpPr txBox="1"/>
          <p:nvPr/>
        </p:nvSpPr>
        <p:spPr>
          <a:xfrm>
            <a:off x="1131584" y="1661294"/>
            <a:ext cx="12740667" cy="39497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0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sym typeface="Helvetica Neue"/>
              </a:rPr>
              <a:t>Consider:</a:t>
            </a: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sym typeface="Helvetica Neue"/>
              </a:rPr>
              <a:t>Support for force field of choice</a:t>
            </a: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5000" b="0" dirty="0">
                <a:latin typeface="Helvetica Light"/>
              </a:rPr>
              <a:t>Enables running desired simulation protocol</a:t>
            </a: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sym typeface="Helvetica Neue"/>
              </a:rPr>
              <a:t>Performance for available hardware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GB" sz="5000" b="0" dirty="0">
                <a:latin typeface="Helvetica Light"/>
              </a:rPr>
              <a:t>Ease of use</a:t>
            </a:r>
            <a:endParaRPr kumimoji="0" lang="en-GB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sym typeface="Helvetica Neue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FD3300-D332-28D2-EA14-18F360800374}"/>
              </a:ext>
            </a:extLst>
          </p:cNvPr>
          <p:cNvSpPr txBox="1"/>
          <p:nvPr/>
        </p:nvSpPr>
        <p:spPr>
          <a:xfrm>
            <a:off x="13993503" y="3164661"/>
            <a:ext cx="10404353" cy="24109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000" b="1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sym typeface="Helvetica Neue"/>
              </a:rPr>
              <a:t>depends on number of atoms, hardware, simulation </a:t>
            </a:r>
            <a:r>
              <a:rPr lang="en-GB" sz="5000" i="1" dirty="0">
                <a:latin typeface="Helvetica Light"/>
              </a:rPr>
              <a:t>protocol,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000" b="1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sym typeface="Helvetica Neue"/>
              </a:rPr>
              <a:t>MD engine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96EB5A6-0327-5D05-398A-AFA4DFE896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8" t="57677" r="7008" b="12222"/>
          <a:stretch/>
        </p:blipFill>
        <p:spPr>
          <a:xfrm>
            <a:off x="2939109" y="9962092"/>
            <a:ext cx="20482001" cy="379452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79016F9-88F1-C902-0AD9-39AC5B9FD8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7" t="59111" r="8144" b="18889"/>
          <a:stretch/>
        </p:blipFill>
        <p:spPr>
          <a:xfrm>
            <a:off x="2960385" y="7461317"/>
            <a:ext cx="20247905" cy="27733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1586A19-1AE8-56E1-9E2F-65A797D17C1E}"/>
              </a:ext>
            </a:extLst>
          </p:cNvPr>
          <p:cNvSpPr txBox="1"/>
          <p:nvPr/>
        </p:nvSpPr>
        <p:spPr>
          <a:xfrm>
            <a:off x="1879728" y="6170756"/>
            <a:ext cx="18652707" cy="8617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000" b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sym typeface="Helvetica Neue"/>
              </a:rPr>
              <a:t>Graphical Processing Units (GPUs) are especially effective for MD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7AFF906-15A4-025F-95B5-EB6EE3AF9497}"/>
              </a:ext>
            </a:extLst>
          </p:cNvPr>
          <p:cNvSpPr txBox="1"/>
          <p:nvPr/>
        </p:nvSpPr>
        <p:spPr>
          <a:xfrm>
            <a:off x="479517" y="8313048"/>
            <a:ext cx="2970262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kumimoji="0" lang="en-GB" sz="3200" b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sym typeface="Helvetica Neue"/>
              </a:rPr>
              <a:t>NVIDIA H200</a:t>
            </a:r>
            <a:endParaRPr lang="en-GB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33BE22-6B49-A137-C13F-2556D4F6C8E3}"/>
              </a:ext>
            </a:extLst>
          </p:cNvPr>
          <p:cNvSpPr txBox="1"/>
          <p:nvPr/>
        </p:nvSpPr>
        <p:spPr>
          <a:xfrm>
            <a:off x="281326" y="10869486"/>
            <a:ext cx="2970262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kumimoji="0" lang="en-GB" sz="3200" b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sym typeface="Helvetica Neue"/>
              </a:rPr>
              <a:t>NVIDIA A100</a:t>
            </a:r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AF1B230-BF86-B9A7-EA64-5D5E4CD02591}"/>
              </a:ext>
            </a:extLst>
          </p:cNvPr>
          <p:cNvSpPr txBox="1">
            <a:spLocks/>
          </p:cNvSpPr>
          <p:nvPr/>
        </p:nvSpPr>
        <p:spPr>
          <a:xfrm>
            <a:off x="5832831" y="6910251"/>
            <a:ext cx="12198926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kumimoji="0" lang="en-GB" sz="3200" b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sym typeface="Helvetica Neue"/>
              </a:rPr>
              <a:t>From: </a:t>
            </a:r>
            <a:r>
              <a:rPr lang="en-GB" dirty="0">
                <a:hlinkClick r:id="rId4"/>
              </a:rPr>
              <a:t>developer.nvidia.com/hpc-application-performance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248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8" grpId="0"/>
      <p:bldP spid="25" grpId="0"/>
      <p:bldP spid="27" grpId="0"/>
      <p:bldP spid="28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n example MD protocol">
            <a:extLst>
              <a:ext uri="{FF2B5EF4-FFF2-40B4-BE49-F238E27FC236}">
                <a16:creationId xmlns:a16="http://schemas.microsoft.com/office/drawing/2014/main" id="{FDB421CD-58CC-238B-6BBB-FB58318B7319}"/>
              </a:ext>
            </a:extLst>
          </p:cNvPr>
          <p:cNvSpPr txBox="1"/>
          <p:nvPr/>
        </p:nvSpPr>
        <p:spPr>
          <a:xfrm>
            <a:off x="2543558" y="665971"/>
            <a:ext cx="1929694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Calculating runtimes: example on UK Tier 2 systems</a:t>
            </a:r>
            <a:endParaRPr dirty="0"/>
          </a:p>
        </p:txBody>
      </p:sp>
      <p:pic>
        <p:nvPicPr>
          <p:cNvPr id="16" name="Picture 15" descr="A map of england with different brands&#10;&#10;Description automatically generated">
            <a:extLst>
              <a:ext uri="{FF2B5EF4-FFF2-40B4-BE49-F238E27FC236}">
                <a16:creationId xmlns:a16="http://schemas.microsoft.com/office/drawing/2014/main" id="{49BA0AB8-72E6-AC44-AAAE-BCE20840F8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403" y="3862515"/>
            <a:ext cx="8153100" cy="70626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01C713-4B27-522E-18B3-C7BD7ADFC3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" t="4287" r="7352" b="5175"/>
          <a:stretch/>
        </p:blipFill>
        <p:spPr>
          <a:xfrm>
            <a:off x="8120485" y="2838406"/>
            <a:ext cx="15948821" cy="87740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3C6656-3D6D-FEEC-6999-9B1DA4C6F7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14" t="45904" r="33924" b="15533"/>
          <a:stretch/>
        </p:blipFill>
        <p:spPr>
          <a:xfrm>
            <a:off x="13271898" y="7806519"/>
            <a:ext cx="6219951" cy="37310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8" name="TextBox 17">
            <a:hlinkClick r:id="rId5"/>
            <a:extLst>
              <a:ext uri="{FF2B5EF4-FFF2-40B4-BE49-F238E27FC236}">
                <a16:creationId xmlns:a16="http://schemas.microsoft.com/office/drawing/2014/main" id="{38FE9EAB-9EBE-5592-FDC8-5F0326C7CA0A}"/>
              </a:ext>
            </a:extLst>
          </p:cNvPr>
          <p:cNvSpPr txBox="1"/>
          <p:nvPr/>
        </p:nvSpPr>
        <p:spPr>
          <a:xfrm>
            <a:off x="3838151" y="12643251"/>
            <a:ext cx="15491758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sz="4200" dirty="0">
                <a:solidFill>
                  <a:schemeClr val="accent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https://www.hecbiosim.ac.uk/access-hpc/hpc-calculator</a:t>
            </a:r>
            <a:endParaRPr lang="en-GB" sz="4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76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n example MD protocol">
            <a:extLst>
              <a:ext uri="{FF2B5EF4-FFF2-40B4-BE49-F238E27FC236}">
                <a16:creationId xmlns:a16="http://schemas.microsoft.com/office/drawing/2014/main" id="{FDB421CD-58CC-238B-6BBB-FB58318B7319}"/>
              </a:ext>
            </a:extLst>
          </p:cNvPr>
          <p:cNvSpPr txBox="1"/>
          <p:nvPr/>
        </p:nvSpPr>
        <p:spPr>
          <a:xfrm>
            <a:off x="2436951" y="665971"/>
            <a:ext cx="1951014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Calculating runtimes: example on UK Tier 2 systems</a:t>
            </a:r>
            <a:endParaRPr dirty="0"/>
          </a:p>
        </p:txBody>
      </p:sp>
      <p:sp>
        <p:nvSpPr>
          <p:cNvPr id="13" name="TextBox 12">
            <a:hlinkClick r:id="rId2"/>
            <a:extLst>
              <a:ext uri="{FF2B5EF4-FFF2-40B4-BE49-F238E27FC236}">
                <a16:creationId xmlns:a16="http://schemas.microsoft.com/office/drawing/2014/main" id="{24C09432-B890-3839-F8A5-A8D13685000B}"/>
              </a:ext>
            </a:extLst>
          </p:cNvPr>
          <p:cNvSpPr txBox="1"/>
          <p:nvPr/>
        </p:nvSpPr>
        <p:spPr>
          <a:xfrm>
            <a:off x="3838151" y="12643251"/>
            <a:ext cx="15491758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sz="42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https://www.hecbiosim.ac.uk/access-hpc/hpc-calculator</a:t>
            </a:r>
            <a:endParaRPr lang="en-GB" sz="42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6" name="Picture 15" descr="A map of england with different brands&#10;&#10;Description automatically generated">
            <a:extLst>
              <a:ext uri="{FF2B5EF4-FFF2-40B4-BE49-F238E27FC236}">
                <a16:creationId xmlns:a16="http://schemas.microsoft.com/office/drawing/2014/main" id="{49BA0AB8-72E6-AC44-AAAE-BCE20840F8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403" y="3862515"/>
            <a:ext cx="8153100" cy="70626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BF19D34-B4F3-7887-AF45-6185F44B4C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40" t="4550" r="7158" b="5527"/>
          <a:stretch/>
        </p:blipFill>
        <p:spPr>
          <a:xfrm>
            <a:off x="8120486" y="2768663"/>
            <a:ext cx="16015946" cy="88438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6035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/>
            <a:extLst>
              <a:ext uri="{FF2B5EF4-FFF2-40B4-BE49-F238E27FC236}">
                <a16:creationId xmlns:a16="http://schemas.microsoft.com/office/drawing/2014/main" id="{ECE2064F-B036-810D-DE35-E243173076AE}"/>
              </a:ext>
            </a:extLst>
          </p:cNvPr>
          <p:cNvSpPr txBox="1"/>
          <p:nvPr/>
        </p:nvSpPr>
        <p:spPr>
          <a:xfrm>
            <a:off x="3983625" y="12643251"/>
            <a:ext cx="15491758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sz="4200" dirty="0">
                <a:solidFill>
                  <a:schemeClr val="accent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https://docs.openforcefield.org/en/latest/examples.html</a:t>
            </a:r>
            <a:endParaRPr lang="en-GB" sz="42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5706C77-98FB-3D37-A864-4EDB84E68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872" y="2821935"/>
            <a:ext cx="18585710" cy="9663367"/>
          </a:xfrm>
          <a:prstGeom prst="rect">
            <a:avLst/>
          </a:prstGeom>
        </p:spPr>
      </p:pic>
      <p:pic>
        <p:nvPicPr>
          <p:cNvPr id="11" name="Picture 10" descr="A black background with grey text&#10;&#10;Description automatically generated">
            <a:extLst>
              <a:ext uri="{FF2B5EF4-FFF2-40B4-BE49-F238E27FC236}">
                <a16:creationId xmlns:a16="http://schemas.microsoft.com/office/drawing/2014/main" id="{598921C9-7D90-2AFC-26EC-3A4B523DF3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5798" y="572526"/>
            <a:ext cx="6059436" cy="189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18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pic>
        <p:nvPicPr>
          <p:cNvPr id="161" name="Screenshot 2023-07-22 at 12.06.43.png" descr="Screenshot 2023-07-22 at 12.06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649" y="1598937"/>
            <a:ext cx="8940801" cy="28067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Useful resources to learn running simulations"/>
          <p:cNvSpPr txBox="1"/>
          <p:nvPr/>
        </p:nvSpPr>
        <p:spPr>
          <a:xfrm>
            <a:off x="3793976" y="335485"/>
            <a:ext cx="16796049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Useful resources to learn running simulations</a:t>
            </a:r>
          </a:p>
        </p:txBody>
      </p:sp>
      <p:pic>
        <p:nvPicPr>
          <p:cNvPr id="165" name="Screenshot 2023-07-23 at 10.57.46.png" descr="Screenshot 2023-07-23 at 10.57.4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649" y="4384927"/>
            <a:ext cx="8095120" cy="39748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Screenshot 2023-07-24 at 09.55.13.png" descr="Screenshot 2023-07-24 at 09.55.1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4332" y="8626065"/>
            <a:ext cx="3269420" cy="49041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Screenshot 2023-07-24 at 09.56.06.png" descr="Screenshot 2023-07-24 at 09.56.06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3771" y="8587353"/>
            <a:ext cx="3269420" cy="497459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4B9F0C-8662-5AD9-50BB-6E0662223C08}"/>
              </a:ext>
            </a:extLst>
          </p:cNvPr>
          <p:cNvSpPr txBox="1"/>
          <p:nvPr/>
        </p:nvSpPr>
        <p:spPr>
          <a:xfrm>
            <a:off x="11236711" y="10374951"/>
            <a:ext cx="7742705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dirty="0"/>
              <a:t>Amber: </a:t>
            </a:r>
            <a:r>
              <a:rPr lang="en-GB" dirty="0">
                <a:hlinkClick r:id="rId6" action="ppaction://hlinkfile"/>
              </a:rPr>
              <a:t>ambermd.org/tutorials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E43664-7F4C-E160-BDDB-22FC38431F70}"/>
              </a:ext>
            </a:extLst>
          </p:cNvPr>
          <p:cNvSpPr txBox="1"/>
          <p:nvPr/>
        </p:nvSpPr>
        <p:spPr>
          <a:xfrm>
            <a:off x="11236711" y="9587866"/>
            <a:ext cx="12573000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dirty="0"/>
              <a:t>GROMACS:</a:t>
            </a:r>
            <a:r>
              <a:rPr lang="en-GB" dirty="0">
                <a:hlinkClick r:id="rId7"/>
              </a:rPr>
              <a:t> tutorials.gromacs.org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EBF067-E255-0C35-F522-E75D83724935}"/>
              </a:ext>
            </a:extLst>
          </p:cNvPr>
          <p:cNvSpPr txBox="1"/>
          <p:nvPr/>
        </p:nvSpPr>
        <p:spPr>
          <a:xfrm>
            <a:off x="11236711" y="11162036"/>
            <a:ext cx="13063084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dirty="0" err="1"/>
              <a:t>OpenMM</a:t>
            </a:r>
            <a:r>
              <a:rPr lang="en-GB" dirty="0"/>
              <a:t>: </a:t>
            </a:r>
            <a:r>
              <a:rPr lang="en-GB" dirty="0">
                <a:hlinkClick r:id="rId8"/>
              </a:rPr>
              <a:t>docs.openmm.org/latest/</a:t>
            </a:r>
            <a:r>
              <a:rPr lang="en-GB" dirty="0" err="1">
                <a:hlinkClick r:id="rId8"/>
              </a:rPr>
              <a:t>userguide</a:t>
            </a:r>
            <a:r>
              <a:rPr lang="en-GB" dirty="0">
                <a:hlinkClick r:id="rId8"/>
              </a:rPr>
              <a:t>/library/03_tutorials.html</a:t>
            </a:r>
            <a:endParaRPr lang="en-GB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75CE759-03FF-F348-FE36-0D3D18D644EF}"/>
              </a:ext>
            </a:extLst>
          </p:cNvPr>
          <p:cNvGrpSpPr/>
          <p:nvPr/>
        </p:nvGrpSpPr>
        <p:grpSpPr>
          <a:xfrm>
            <a:off x="10930269" y="3089195"/>
            <a:ext cx="12436974" cy="6465045"/>
            <a:chOff x="11823405" y="2129397"/>
            <a:chExt cx="10548780" cy="5483515"/>
          </a:xfrm>
        </p:grpSpPr>
        <p:pic>
          <p:nvPicPr>
            <p:cNvPr id="163" name="Screenshot 2023-07-22 at 12.12.33.png" descr="Screenshot 2023-07-22 at 12.12.33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920084" y="2129397"/>
              <a:ext cx="10452101" cy="53975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958015E-A1E1-6EB5-CFA5-A277C64910D7}"/>
                </a:ext>
              </a:extLst>
            </p:cNvPr>
            <p:cNvSpPr/>
            <p:nvPr/>
          </p:nvSpPr>
          <p:spPr>
            <a:xfrm>
              <a:off x="11823405" y="7272670"/>
              <a:ext cx="1607979" cy="340242"/>
            </a:xfrm>
            <a:prstGeom prst="rect">
              <a:avLst/>
            </a:prstGeom>
            <a:solidFill>
              <a:schemeClr val="bg1"/>
            </a:solidFill>
            <a:ln w="12700" cap="flat">
              <a:solidFill>
                <a:schemeClr val="bg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260141" y="12982012"/>
            <a:ext cx="453238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20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F129CB-BC7E-3B2C-027E-C6BF4AEEC1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45" t="21576" r="25969" b="16822"/>
          <a:stretch/>
        </p:blipFill>
        <p:spPr>
          <a:xfrm>
            <a:off x="3466214" y="3104525"/>
            <a:ext cx="16593784" cy="10611475"/>
          </a:xfrm>
          <a:prstGeom prst="rect">
            <a:avLst/>
          </a:prstGeom>
        </p:spPr>
      </p:pic>
      <p:pic>
        <p:nvPicPr>
          <p:cNvPr id="5" name="Picture 4" descr="A black background with grey text&#10;&#10;Description automatically generated">
            <a:extLst>
              <a:ext uri="{FF2B5EF4-FFF2-40B4-BE49-F238E27FC236}">
                <a16:creationId xmlns:a16="http://schemas.microsoft.com/office/drawing/2014/main" id="{FB8A4CCF-FEF1-6D87-2511-1100E5F634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5798" y="572526"/>
            <a:ext cx="6059436" cy="1895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xfrm>
            <a:off x="1676400" y="570399"/>
            <a:ext cx="21031200" cy="1117011"/>
          </a:xfrm>
          <a:prstGeom prst="rect">
            <a:avLst/>
          </a:prstGeom>
        </p:spPr>
        <p:txBody>
          <a:bodyPr/>
          <a:lstStyle>
            <a:lvl1pPr algn="ctr" defTabSz="1609344">
              <a:defRPr sz="6160"/>
            </a:lvl1pPr>
          </a:lstStyle>
          <a:p>
            <a:r>
              <a:t>A typical workflow for molecular dynamics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EBCF945-4FCD-5223-1F21-6BAE170E3D96}"/>
              </a:ext>
            </a:extLst>
          </p:cNvPr>
          <p:cNvGrpSpPr/>
          <p:nvPr/>
        </p:nvGrpSpPr>
        <p:grpSpPr>
          <a:xfrm>
            <a:off x="12448259" y="2296877"/>
            <a:ext cx="7607388" cy="10115110"/>
            <a:chOff x="12448259" y="2296877"/>
            <a:chExt cx="7607388" cy="10115110"/>
          </a:xfrm>
        </p:grpSpPr>
        <p:pic>
          <p:nvPicPr>
            <p:cNvPr id="3" name="Screenshot 2023-07-22 at 12.00.43.png" descr="Screenshot 2023-07-22 at 12.00.43.png">
              <a:extLst>
                <a:ext uri="{FF2B5EF4-FFF2-40B4-BE49-F238E27FC236}">
                  <a16:creationId xmlns:a16="http://schemas.microsoft.com/office/drawing/2014/main" id="{7C5CA653-F4B6-A58D-75FC-38F12E905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03953" y="3752575"/>
              <a:ext cx="6096001" cy="8509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" name="Getting your protein structure">
              <a:extLst>
                <a:ext uri="{FF2B5EF4-FFF2-40B4-BE49-F238E27FC236}">
                  <a16:creationId xmlns:a16="http://schemas.microsoft.com/office/drawing/2014/main" id="{C7F761A5-C23E-C879-09A5-CCEFA347563C}"/>
                </a:ext>
              </a:extLst>
            </p:cNvPr>
            <p:cNvSpPr txBox="1"/>
            <p:nvPr/>
          </p:nvSpPr>
          <p:spPr>
            <a:xfrm>
              <a:off x="12600703" y="2447810"/>
              <a:ext cx="7302501" cy="70916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4000"/>
              </a:lvl1pPr>
            </a:lstStyle>
            <a:p>
              <a:r>
                <a:rPr dirty="0"/>
                <a:t>Getting your protein structure</a:t>
              </a:r>
            </a:p>
          </p:txBody>
        </p:sp>
        <p:pic>
          <p:nvPicPr>
            <p:cNvPr id="5" name="Image" descr="Image">
              <a:extLst>
                <a:ext uri="{FF2B5EF4-FFF2-40B4-BE49-F238E27FC236}">
                  <a16:creationId xmlns:a16="http://schemas.microsoft.com/office/drawing/2014/main" id="{85546E2B-1310-EC62-2896-0948AA791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23153" y="5035335"/>
              <a:ext cx="3657601" cy="10033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6" name="Screenshot 2023-07-22 at 12.02.12.png" descr="Screenshot 2023-07-22 at 12.02.12.png">
              <a:extLst>
                <a:ext uri="{FF2B5EF4-FFF2-40B4-BE49-F238E27FC236}">
                  <a16:creationId xmlns:a16="http://schemas.microsoft.com/office/drawing/2014/main" id="{EA86F2C9-2098-3FCF-C13A-AED47D386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683503" y="9238374"/>
              <a:ext cx="3136901" cy="10160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7" name="Getting ligands/co-factors">
              <a:extLst>
                <a:ext uri="{FF2B5EF4-FFF2-40B4-BE49-F238E27FC236}">
                  <a16:creationId xmlns:a16="http://schemas.microsoft.com/office/drawing/2014/main" id="{73FB2A37-FE88-34FA-3FA1-F3228DC2E78D}"/>
                </a:ext>
              </a:extLst>
            </p:cNvPr>
            <p:cNvSpPr txBox="1"/>
            <p:nvPr/>
          </p:nvSpPr>
          <p:spPr>
            <a:xfrm>
              <a:off x="13006595" y="8132957"/>
              <a:ext cx="6490717" cy="70916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4000"/>
              </a:lvl1pPr>
            </a:lstStyle>
            <a:p>
              <a:r>
                <a:t>Getting ligands/co-factors</a:t>
              </a:r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6824E37A-8E49-0F76-51C0-76A775FAC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23153" y="10650626"/>
              <a:ext cx="3657601" cy="10033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9" name="Rectangle">
              <a:extLst>
                <a:ext uri="{FF2B5EF4-FFF2-40B4-BE49-F238E27FC236}">
                  <a16:creationId xmlns:a16="http://schemas.microsoft.com/office/drawing/2014/main" id="{0BC2DCCB-F1CD-CA54-CF6D-FE42CB63A9FC}"/>
                </a:ext>
              </a:extLst>
            </p:cNvPr>
            <p:cNvSpPr/>
            <p:nvPr/>
          </p:nvSpPr>
          <p:spPr>
            <a:xfrm>
              <a:off x="12448259" y="2296877"/>
              <a:ext cx="7607388" cy="10115110"/>
            </a:xfrm>
            <a:prstGeom prst="rect">
              <a:avLst/>
            </a:prstGeom>
            <a:ln w="63500">
              <a:solidFill>
                <a:srgbClr val="011993"/>
              </a:solidFill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89D1FA7-0341-8C68-A605-D3297F45C700}"/>
              </a:ext>
            </a:extLst>
          </p:cNvPr>
          <p:cNvGrpSpPr/>
          <p:nvPr/>
        </p:nvGrpSpPr>
        <p:grpSpPr>
          <a:xfrm>
            <a:off x="2661452" y="2266404"/>
            <a:ext cx="5563573" cy="10905252"/>
            <a:chOff x="1336761" y="2552058"/>
            <a:chExt cx="4956187" cy="9714705"/>
          </a:xfrm>
        </p:grpSpPr>
        <p:sp>
          <p:nvSpPr>
            <p:cNvPr id="11" name="Get protein structure">
              <a:extLst>
                <a:ext uri="{FF2B5EF4-FFF2-40B4-BE49-F238E27FC236}">
                  <a16:creationId xmlns:a16="http://schemas.microsoft.com/office/drawing/2014/main" id="{08B3C577-02F8-C0CD-17D8-1D74DD01B35B}"/>
                </a:ext>
              </a:extLst>
            </p:cNvPr>
            <p:cNvSpPr/>
            <p:nvPr/>
          </p:nvSpPr>
          <p:spPr>
            <a:xfrm>
              <a:off x="2395334" y="2552058"/>
              <a:ext cx="2951428" cy="926879"/>
            </a:xfrm>
            <a:prstGeom prst="rect">
              <a:avLst/>
            </a:prstGeom>
            <a:solidFill>
              <a:schemeClr val="accent1">
                <a:hueOff val="114395"/>
                <a:lumOff val="-24975"/>
                <a:alpha val="40000"/>
              </a:scheme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t>Get protein structure</a:t>
              </a:r>
            </a:p>
          </p:txBody>
        </p:sp>
        <p:sp>
          <p:nvSpPr>
            <p:cNvPr id="12" name="Prep for simulation">
              <a:extLst>
                <a:ext uri="{FF2B5EF4-FFF2-40B4-BE49-F238E27FC236}">
                  <a16:creationId xmlns:a16="http://schemas.microsoft.com/office/drawing/2014/main" id="{BDBAB9B0-495C-50AE-E370-5F1195EF1700}"/>
                </a:ext>
              </a:extLst>
            </p:cNvPr>
            <p:cNvSpPr/>
            <p:nvPr/>
          </p:nvSpPr>
          <p:spPr>
            <a:xfrm>
              <a:off x="2076299" y="4541554"/>
              <a:ext cx="3589498" cy="748653"/>
            </a:xfrm>
            <a:prstGeom prst="rect">
              <a:avLst/>
            </a:prstGeom>
            <a:solidFill>
              <a:srgbClr val="51A7F9">
                <a:alpha val="40000"/>
              </a:srgb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35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Prep for simulation</a:t>
              </a:r>
            </a:p>
          </p:txBody>
        </p:sp>
        <p:sp>
          <p:nvSpPr>
            <p:cNvPr id="13" name="Run Simulation Protocol">
              <a:extLst>
                <a:ext uri="{FF2B5EF4-FFF2-40B4-BE49-F238E27FC236}">
                  <a16:creationId xmlns:a16="http://schemas.microsoft.com/office/drawing/2014/main" id="{909A5702-6F77-2C1B-E17F-218D4D9B9D93}"/>
                </a:ext>
              </a:extLst>
            </p:cNvPr>
            <p:cNvSpPr/>
            <p:nvPr/>
          </p:nvSpPr>
          <p:spPr>
            <a:xfrm>
              <a:off x="1336761" y="8154036"/>
              <a:ext cx="4956187" cy="1657021"/>
            </a:xfrm>
            <a:prstGeom prst="rect">
              <a:avLst/>
            </a:prstGeom>
            <a:solidFill>
              <a:srgbClr val="008F00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Run Simulation Protocol</a:t>
              </a:r>
            </a:p>
          </p:txBody>
        </p:sp>
        <p:sp>
          <p:nvSpPr>
            <p:cNvPr id="14" name="Simulation Analysis">
              <a:extLst>
                <a:ext uri="{FF2B5EF4-FFF2-40B4-BE49-F238E27FC236}">
                  <a16:creationId xmlns:a16="http://schemas.microsoft.com/office/drawing/2014/main" id="{402D5849-74E3-9F17-C7CD-05783EF06931}"/>
                </a:ext>
              </a:extLst>
            </p:cNvPr>
            <p:cNvSpPr/>
            <p:nvPr/>
          </p:nvSpPr>
          <p:spPr>
            <a:xfrm>
              <a:off x="1336761" y="11098003"/>
              <a:ext cx="4915130" cy="1168760"/>
            </a:xfrm>
            <a:prstGeom prst="rect">
              <a:avLst/>
            </a:prstGeom>
            <a:solidFill>
              <a:srgbClr val="942193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Simulation Analysis</a:t>
              </a:r>
            </a:p>
          </p:txBody>
        </p:sp>
        <p:sp>
          <p:nvSpPr>
            <p:cNvPr id="15" name="Line">
              <a:extLst>
                <a:ext uri="{FF2B5EF4-FFF2-40B4-BE49-F238E27FC236}">
                  <a16:creationId xmlns:a16="http://schemas.microsoft.com/office/drawing/2014/main" id="{74E28ADC-FD82-4145-943A-C7211F4A7A93}"/>
                </a:ext>
              </a:extLst>
            </p:cNvPr>
            <p:cNvSpPr/>
            <p:nvPr/>
          </p:nvSpPr>
          <p:spPr>
            <a:xfrm>
              <a:off x="3814854" y="3627707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" name="Line">
              <a:extLst>
                <a:ext uri="{FF2B5EF4-FFF2-40B4-BE49-F238E27FC236}">
                  <a16:creationId xmlns:a16="http://schemas.microsoft.com/office/drawing/2014/main" id="{F77E4DD4-F39E-BE8A-B0D5-ED3DB8A122E9}"/>
                </a:ext>
              </a:extLst>
            </p:cNvPr>
            <p:cNvSpPr/>
            <p:nvPr/>
          </p:nvSpPr>
          <p:spPr>
            <a:xfrm>
              <a:off x="3808315" y="5468540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7" name="Simulation setup">
              <a:extLst>
                <a:ext uri="{FF2B5EF4-FFF2-40B4-BE49-F238E27FC236}">
                  <a16:creationId xmlns:a16="http://schemas.microsoft.com/office/drawing/2014/main" id="{14038C00-80F2-0BB1-8A58-18673234F0D1}"/>
                </a:ext>
              </a:extLst>
            </p:cNvPr>
            <p:cNvSpPr/>
            <p:nvPr/>
          </p:nvSpPr>
          <p:spPr>
            <a:xfrm>
              <a:off x="1684122" y="6359174"/>
              <a:ext cx="4373852" cy="748653"/>
            </a:xfrm>
            <a:prstGeom prst="rect">
              <a:avLst/>
            </a:prstGeom>
            <a:solidFill>
              <a:srgbClr val="009193"/>
            </a:solidFill>
            <a:ln w="12700">
              <a:miter lim="400000"/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Simulation setup</a:t>
              </a:r>
            </a:p>
          </p:txBody>
        </p:sp>
        <p:sp>
          <p:nvSpPr>
            <p:cNvPr id="18" name="Line">
              <a:extLst>
                <a:ext uri="{FF2B5EF4-FFF2-40B4-BE49-F238E27FC236}">
                  <a16:creationId xmlns:a16="http://schemas.microsoft.com/office/drawing/2014/main" id="{E32580E6-AC1A-78D7-B9BC-2C809EF114DC}"/>
                </a:ext>
              </a:extLst>
            </p:cNvPr>
            <p:cNvSpPr/>
            <p:nvPr/>
          </p:nvSpPr>
          <p:spPr>
            <a:xfrm>
              <a:off x="3794325" y="7281813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" name="Line">
              <a:extLst>
                <a:ext uri="{FF2B5EF4-FFF2-40B4-BE49-F238E27FC236}">
                  <a16:creationId xmlns:a16="http://schemas.microsoft.com/office/drawing/2014/main" id="{91799994-82CC-35C5-CC80-BBDCAB5ADEBA}"/>
                </a:ext>
              </a:extLst>
            </p:cNvPr>
            <p:cNvSpPr/>
            <p:nvPr/>
          </p:nvSpPr>
          <p:spPr>
            <a:xfrm>
              <a:off x="3808314" y="9984772"/>
              <a:ext cx="1" cy="943303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xfrm>
            <a:off x="1676400" y="570399"/>
            <a:ext cx="21031200" cy="1117011"/>
          </a:xfrm>
          <a:prstGeom prst="rect">
            <a:avLst/>
          </a:prstGeom>
        </p:spPr>
        <p:txBody>
          <a:bodyPr/>
          <a:lstStyle>
            <a:lvl1pPr algn="ctr" defTabSz="1609344">
              <a:defRPr sz="6160"/>
            </a:lvl1pPr>
          </a:lstStyle>
          <a:p>
            <a:r>
              <a:t>A typical workflow for molecular dynamics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89D1FA7-0341-8C68-A605-D3297F45C700}"/>
              </a:ext>
            </a:extLst>
          </p:cNvPr>
          <p:cNvGrpSpPr/>
          <p:nvPr/>
        </p:nvGrpSpPr>
        <p:grpSpPr>
          <a:xfrm>
            <a:off x="2661452" y="2266404"/>
            <a:ext cx="5563573" cy="10905252"/>
            <a:chOff x="1336761" y="2552058"/>
            <a:chExt cx="4956187" cy="9714705"/>
          </a:xfrm>
        </p:grpSpPr>
        <p:sp>
          <p:nvSpPr>
            <p:cNvPr id="11" name="Get protein structure">
              <a:extLst>
                <a:ext uri="{FF2B5EF4-FFF2-40B4-BE49-F238E27FC236}">
                  <a16:creationId xmlns:a16="http://schemas.microsoft.com/office/drawing/2014/main" id="{08B3C577-02F8-C0CD-17D8-1D74DD01B35B}"/>
                </a:ext>
              </a:extLst>
            </p:cNvPr>
            <p:cNvSpPr/>
            <p:nvPr/>
          </p:nvSpPr>
          <p:spPr>
            <a:xfrm>
              <a:off x="2395334" y="2552058"/>
              <a:ext cx="2951428" cy="926879"/>
            </a:xfrm>
            <a:prstGeom prst="rect">
              <a:avLst/>
            </a:prstGeom>
            <a:solidFill>
              <a:schemeClr val="accent1">
                <a:hueOff val="114395"/>
                <a:lumOff val="-24975"/>
                <a:alpha val="40000"/>
              </a:scheme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t>Get protein structure</a:t>
              </a:r>
            </a:p>
          </p:txBody>
        </p:sp>
        <p:sp>
          <p:nvSpPr>
            <p:cNvPr id="12" name="Prep for simulation">
              <a:extLst>
                <a:ext uri="{FF2B5EF4-FFF2-40B4-BE49-F238E27FC236}">
                  <a16:creationId xmlns:a16="http://schemas.microsoft.com/office/drawing/2014/main" id="{BDBAB9B0-495C-50AE-E370-5F1195EF1700}"/>
                </a:ext>
              </a:extLst>
            </p:cNvPr>
            <p:cNvSpPr/>
            <p:nvPr/>
          </p:nvSpPr>
          <p:spPr>
            <a:xfrm>
              <a:off x="2076299" y="4541554"/>
              <a:ext cx="3589498" cy="748653"/>
            </a:xfrm>
            <a:prstGeom prst="rect">
              <a:avLst/>
            </a:prstGeom>
            <a:solidFill>
              <a:srgbClr val="51A7F9">
                <a:alpha val="40000"/>
              </a:srgb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35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Prep for simulation</a:t>
              </a:r>
            </a:p>
          </p:txBody>
        </p:sp>
        <p:sp>
          <p:nvSpPr>
            <p:cNvPr id="13" name="Run Simulation Protocol">
              <a:extLst>
                <a:ext uri="{FF2B5EF4-FFF2-40B4-BE49-F238E27FC236}">
                  <a16:creationId xmlns:a16="http://schemas.microsoft.com/office/drawing/2014/main" id="{909A5702-6F77-2C1B-E17F-218D4D9B9D93}"/>
                </a:ext>
              </a:extLst>
            </p:cNvPr>
            <p:cNvSpPr/>
            <p:nvPr/>
          </p:nvSpPr>
          <p:spPr>
            <a:xfrm>
              <a:off x="1336761" y="8154036"/>
              <a:ext cx="4956187" cy="1657021"/>
            </a:xfrm>
            <a:prstGeom prst="rect">
              <a:avLst/>
            </a:prstGeom>
            <a:solidFill>
              <a:srgbClr val="008F00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Run Simulation Protocol</a:t>
              </a:r>
            </a:p>
          </p:txBody>
        </p:sp>
        <p:sp>
          <p:nvSpPr>
            <p:cNvPr id="14" name="Simulation Analysis">
              <a:extLst>
                <a:ext uri="{FF2B5EF4-FFF2-40B4-BE49-F238E27FC236}">
                  <a16:creationId xmlns:a16="http://schemas.microsoft.com/office/drawing/2014/main" id="{402D5849-74E3-9F17-C7CD-05783EF06931}"/>
                </a:ext>
              </a:extLst>
            </p:cNvPr>
            <p:cNvSpPr/>
            <p:nvPr/>
          </p:nvSpPr>
          <p:spPr>
            <a:xfrm>
              <a:off x="1336761" y="11098003"/>
              <a:ext cx="4915130" cy="1168760"/>
            </a:xfrm>
            <a:prstGeom prst="rect">
              <a:avLst/>
            </a:prstGeom>
            <a:solidFill>
              <a:srgbClr val="942193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Simulation Analysis</a:t>
              </a:r>
            </a:p>
          </p:txBody>
        </p:sp>
        <p:sp>
          <p:nvSpPr>
            <p:cNvPr id="15" name="Line">
              <a:extLst>
                <a:ext uri="{FF2B5EF4-FFF2-40B4-BE49-F238E27FC236}">
                  <a16:creationId xmlns:a16="http://schemas.microsoft.com/office/drawing/2014/main" id="{74E28ADC-FD82-4145-943A-C7211F4A7A93}"/>
                </a:ext>
              </a:extLst>
            </p:cNvPr>
            <p:cNvSpPr/>
            <p:nvPr/>
          </p:nvSpPr>
          <p:spPr>
            <a:xfrm>
              <a:off x="3814854" y="3627707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" name="Line">
              <a:extLst>
                <a:ext uri="{FF2B5EF4-FFF2-40B4-BE49-F238E27FC236}">
                  <a16:creationId xmlns:a16="http://schemas.microsoft.com/office/drawing/2014/main" id="{F77E4DD4-F39E-BE8A-B0D5-ED3DB8A122E9}"/>
                </a:ext>
              </a:extLst>
            </p:cNvPr>
            <p:cNvSpPr/>
            <p:nvPr/>
          </p:nvSpPr>
          <p:spPr>
            <a:xfrm>
              <a:off x="3808315" y="5468540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7" name="Simulation setup">
              <a:extLst>
                <a:ext uri="{FF2B5EF4-FFF2-40B4-BE49-F238E27FC236}">
                  <a16:creationId xmlns:a16="http://schemas.microsoft.com/office/drawing/2014/main" id="{14038C00-80F2-0BB1-8A58-18673234F0D1}"/>
                </a:ext>
              </a:extLst>
            </p:cNvPr>
            <p:cNvSpPr/>
            <p:nvPr/>
          </p:nvSpPr>
          <p:spPr>
            <a:xfrm>
              <a:off x="1684122" y="6359174"/>
              <a:ext cx="4373852" cy="748653"/>
            </a:xfrm>
            <a:prstGeom prst="rect">
              <a:avLst/>
            </a:prstGeom>
            <a:solidFill>
              <a:srgbClr val="009193"/>
            </a:solidFill>
            <a:ln w="12700">
              <a:miter lim="400000"/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Simulation setup</a:t>
              </a:r>
            </a:p>
          </p:txBody>
        </p:sp>
        <p:sp>
          <p:nvSpPr>
            <p:cNvPr id="18" name="Line">
              <a:extLst>
                <a:ext uri="{FF2B5EF4-FFF2-40B4-BE49-F238E27FC236}">
                  <a16:creationId xmlns:a16="http://schemas.microsoft.com/office/drawing/2014/main" id="{E32580E6-AC1A-78D7-B9BC-2C809EF114DC}"/>
                </a:ext>
              </a:extLst>
            </p:cNvPr>
            <p:cNvSpPr/>
            <p:nvPr/>
          </p:nvSpPr>
          <p:spPr>
            <a:xfrm>
              <a:off x="3794325" y="7281813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" name="Line">
              <a:extLst>
                <a:ext uri="{FF2B5EF4-FFF2-40B4-BE49-F238E27FC236}">
                  <a16:creationId xmlns:a16="http://schemas.microsoft.com/office/drawing/2014/main" id="{91799994-82CC-35C5-CC80-BBDCAB5ADEBA}"/>
                </a:ext>
              </a:extLst>
            </p:cNvPr>
            <p:cNvSpPr/>
            <p:nvPr/>
          </p:nvSpPr>
          <p:spPr>
            <a:xfrm>
              <a:off x="3808314" y="9984772"/>
              <a:ext cx="1" cy="943303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pic>
        <p:nvPicPr>
          <p:cNvPr id="2" name="Screenshot 2023-07-21 at 14.04.17.png" descr="Screenshot 2023-07-21 at 14.04.17.png">
            <a:extLst>
              <a:ext uri="{FF2B5EF4-FFF2-40B4-BE49-F238E27FC236}">
                <a16:creationId xmlns:a16="http://schemas.microsoft.com/office/drawing/2014/main" id="{0EBF74E1-77B0-4087-6253-4A1A326101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21"/>
          <a:stretch>
            <a:fillRect/>
          </a:stretch>
        </p:blipFill>
        <p:spPr>
          <a:xfrm>
            <a:off x="14145040" y="2929547"/>
            <a:ext cx="4845119" cy="501332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Image" descr="Image">
            <a:extLst>
              <a:ext uri="{FF2B5EF4-FFF2-40B4-BE49-F238E27FC236}">
                <a16:creationId xmlns:a16="http://schemas.microsoft.com/office/drawing/2014/main" id="{6B6638D3-AB0F-12BE-546E-4417A0557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1692" y="6690226"/>
            <a:ext cx="2481959" cy="24819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Screenshot 2023-07-22 at 11.57.44.png" descr="Screenshot 2023-07-22 at 11.57.44.png">
            <a:extLst>
              <a:ext uri="{FF2B5EF4-FFF2-40B4-BE49-F238E27FC236}">
                <a16:creationId xmlns:a16="http://schemas.microsoft.com/office/drawing/2014/main" id="{5252FA83-392D-C48B-C75E-DCD2D1F75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9687" y="9390517"/>
            <a:ext cx="5925969" cy="2109244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Prepping your protein and/or ligand(s)">
            <a:extLst>
              <a:ext uri="{FF2B5EF4-FFF2-40B4-BE49-F238E27FC236}">
                <a16:creationId xmlns:a16="http://schemas.microsoft.com/office/drawing/2014/main" id="{D8E43244-183A-3763-C88C-CA76F531BB5E}"/>
              </a:ext>
            </a:extLst>
          </p:cNvPr>
          <p:cNvSpPr txBox="1"/>
          <p:nvPr/>
        </p:nvSpPr>
        <p:spPr>
          <a:xfrm>
            <a:off x="13631164" y="2561925"/>
            <a:ext cx="5703015" cy="1331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Prepping your protein and/or ligand(s)</a:t>
            </a: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C89DB6D5-2501-880F-63DD-EA03536F6FA6}"/>
              </a:ext>
            </a:extLst>
          </p:cNvPr>
          <p:cNvSpPr/>
          <p:nvPr/>
        </p:nvSpPr>
        <p:spPr>
          <a:xfrm>
            <a:off x="13391634" y="2423900"/>
            <a:ext cx="6182074" cy="10115110"/>
          </a:xfrm>
          <a:prstGeom prst="rect">
            <a:avLst/>
          </a:prstGeom>
          <a:ln w="63500">
            <a:solidFill>
              <a:srgbClr val="0096FF"/>
            </a:solidFill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Tick">
            <a:extLst>
              <a:ext uri="{FF2B5EF4-FFF2-40B4-BE49-F238E27FC236}">
                <a16:creationId xmlns:a16="http://schemas.microsoft.com/office/drawing/2014/main" id="{BA5A47CF-30E3-BEA5-21C0-7EF2ACA45242}"/>
              </a:ext>
            </a:extLst>
          </p:cNvPr>
          <p:cNvSpPr/>
          <p:nvPr/>
        </p:nvSpPr>
        <p:spPr>
          <a:xfrm>
            <a:off x="8076731" y="2217910"/>
            <a:ext cx="1585607" cy="12172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5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4A66AC"/>
            </a:solidFill>
            <a:miter/>
          </a:ln>
        </p:spPr>
        <p:txBody>
          <a:bodyPr tIns="91439" bIns="91439" anchor="ctr"/>
          <a:lstStyle/>
          <a:p>
            <a:pPr algn="l" defTabSz="914400">
              <a:defRPr sz="3600" b="0"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CBDDE3-B401-9DAB-3D04-2FF32B81BA5F}"/>
              </a:ext>
            </a:extLst>
          </p:cNvPr>
          <p:cNvSpPr txBox="1"/>
          <p:nvPr/>
        </p:nvSpPr>
        <p:spPr>
          <a:xfrm>
            <a:off x="16074327" y="11772792"/>
            <a:ext cx="1262496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sz="3200" b="0" dirty="0">
                <a:latin typeface="Calibri" panose="020F0502020204030204" pitchFamily="34" charset="0"/>
                <a:cs typeface="Calibri" panose="020F0502020204030204" pitchFamily="34" charset="0"/>
              </a:rPr>
              <a:t>[…]</a:t>
            </a:r>
          </a:p>
        </p:txBody>
      </p:sp>
    </p:spTree>
    <p:extLst>
      <p:ext uri="{BB962C8B-B14F-4D97-AF65-F5344CB8AC3E}">
        <p14:creationId xmlns:p14="http://schemas.microsoft.com/office/powerpoint/2010/main" val="385336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xfrm>
            <a:off x="1676400" y="570399"/>
            <a:ext cx="21031200" cy="1117011"/>
          </a:xfrm>
          <a:prstGeom prst="rect">
            <a:avLst/>
          </a:prstGeom>
        </p:spPr>
        <p:txBody>
          <a:bodyPr/>
          <a:lstStyle>
            <a:lvl1pPr algn="ctr" defTabSz="1609344">
              <a:defRPr sz="6160"/>
            </a:lvl1pPr>
          </a:lstStyle>
          <a:p>
            <a:r>
              <a:t>A typical workflow for molecular dynamics</a:t>
            </a:r>
          </a:p>
        </p:txBody>
      </p:sp>
      <p:sp>
        <p:nvSpPr>
          <p:cNvPr id="198" name="Rectangle"/>
          <p:cNvSpPr/>
          <p:nvPr/>
        </p:nvSpPr>
        <p:spPr>
          <a:xfrm>
            <a:off x="12935774" y="2869692"/>
            <a:ext cx="7248866" cy="8372224"/>
          </a:xfrm>
          <a:prstGeom prst="rect">
            <a:avLst/>
          </a:prstGeom>
          <a:solidFill>
            <a:srgbClr val="FFFFFF"/>
          </a:solidFill>
          <a:ln w="76200">
            <a:gradFill>
              <a:gsLst>
                <a:gs pos="0">
                  <a:srgbClr val="009193"/>
                </a:gs>
                <a:gs pos="100000">
                  <a:srgbClr val="99D299"/>
                </a:gs>
              </a:gsLst>
              <a:lin ang="5400000" scaled="1"/>
            </a:gradFill>
          </a:ln>
          <a:effectLst>
            <a:outerShdw blurRad="12700" dir="5400000" rotWithShape="0">
              <a:srgbClr val="000000">
                <a:alpha val="35000"/>
              </a:srgbClr>
            </a:outerShdw>
          </a:effectLst>
        </p:spPr>
        <p:txBody>
          <a:bodyPr lIns="29756" tIns="29756" rIns="29756" bIns="29756" anchor="ctr"/>
          <a:lstStyle/>
          <a:p>
            <a:pPr algn="l" defTabSz="1300479">
              <a:defRPr sz="24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9" name="Gromacs"/>
          <p:cNvSpPr txBox="1"/>
          <p:nvPr/>
        </p:nvSpPr>
        <p:spPr>
          <a:xfrm>
            <a:off x="13406348" y="5202281"/>
            <a:ext cx="2583248" cy="95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 err="1">
                <a:latin typeface="Calibri" panose="020F0502020204030204" pitchFamily="34" charset="0"/>
                <a:cs typeface="Calibri" panose="020F0502020204030204" pitchFamily="34" charset="0"/>
              </a:rPr>
              <a:t>Gromacs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2" name="Amber"/>
          <p:cNvSpPr txBox="1"/>
          <p:nvPr/>
        </p:nvSpPr>
        <p:spPr>
          <a:xfrm>
            <a:off x="13560331" y="6811591"/>
            <a:ext cx="2275282" cy="689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>
              <a:defRPr>
                <a:solidFill>
                  <a:srgbClr val="C82506"/>
                </a:solidFill>
              </a:defRPr>
            </a:lvl1pPr>
          </a:lstStyle>
          <a:p>
            <a:r>
              <a:rPr sz="4200" b="0" dirty="0">
                <a:latin typeface="Calibri" panose="020F0502020204030204" pitchFamily="34" charset="0"/>
                <a:cs typeface="Calibri" panose="020F0502020204030204" pitchFamily="34" charset="0"/>
              </a:rPr>
              <a:t>Amber</a:t>
            </a:r>
          </a:p>
        </p:txBody>
      </p:sp>
      <p:sp>
        <p:nvSpPr>
          <p:cNvPr id="203" name="NAMD"/>
          <p:cNvSpPr txBox="1"/>
          <p:nvPr/>
        </p:nvSpPr>
        <p:spPr>
          <a:xfrm>
            <a:off x="17104052" y="6624546"/>
            <a:ext cx="2275283" cy="689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>
                <a:latin typeface="Calibri" panose="020F0502020204030204" pitchFamily="34" charset="0"/>
                <a:cs typeface="Calibri" panose="020F0502020204030204" pitchFamily="34" charset="0"/>
              </a:rPr>
              <a:t>NAMD</a:t>
            </a:r>
          </a:p>
        </p:txBody>
      </p:sp>
      <p:sp>
        <p:nvSpPr>
          <p:cNvPr id="204" name="OpenMM"/>
          <p:cNvSpPr txBox="1"/>
          <p:nvPr/>
        </p:nvSpPr>
        <p:spPr>
          <a:xfrm>
            <a:off x="16990472" y="5459432"/>
            <a:ext cx="3125171" cy="878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>
              <a:defRPr>
                <a:solidFill>
                  <a:srgbClr val="C82506"/>
                </a:solidFill>
              </a:defRPr>
            </a:lvl1pPr>
          </a:lstStyle>
          <a:p>
            <a:r>
              <a:rPr sz="4200" b="0" dirty="0" err="1">
                <a:latin typeface="Calibri" panose="020F0502020204030204" pitchFamily="34" charset="0"/>
                <a:cs typeface="Calibri" panose="020F0502020204030204" pitchFamily="34" charset="0"/>
              </a:rPr>
              <a:t>OpenMM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5" name="SOMD"/>
          <p:cNvSpPr txBox="1"/>
          <p:nvPr/>
        </p:nvSpPr>
        <p:spPr>
          <a:xfrm>
            <a:off x="18073681" y="8152371"/>
            <a:ext cx="2275282" cy="689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>
              <a:defRPr>
                <a:solidFill>
                  <a:srgbClr val="C82506"/>
                </a:solidFill>
              </a:defRPr>
            </a:lvl1pPr>
          </a:lstStyle>
          <a:p>
            <a:r>
              <a:rPr sz="4200" b="0" dirty="0">
                <a:latin typeface="Calibri" panose="020F0502020204030204" pitchFamily="34" charset="0"/>
                <a:cs typeface="Calibri" panose="020F0502020204030204" pitchFamily="34" charset="0"/>
              </a:rPr>
              <a:t>SOMD</a:t>
            </a:r>
          </a:p>
        </p:txBody>
      </p:sp>
      <p:sp>
        <p:nvSpPr>
          <p:cNvPr id="206" name="DLPoly"/>
          <p:cNvSpPr txBox="1"/>
          <p:nvPr/>
        </p:nvSpPr>
        <p:spPr>
          <a:xfrm>
            <a:off x="17796119" y="9529351"/>
            <a:ext cx="2275283" cy="689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 err="1">
                <a:latin typeface="Calibri" panose="020F0502020204030204" pitchFamily="34" charset="0"/>
                <a:cs typeface="Calibri" panose="020F0502020204030204" pitchFamily="34" charset="0"/>
              </a:rPr>
              <a:t>DLPoly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7" name="Charmm"/>
          <p:cNvSpPr txBox="1"/>
          <p:nvPr/>
        </p:nvSpPr>
        <p:spPr>
          <a:xfrm>
            <a:off x="13308517" y="8995632"/>
            <a:ext cx="3125170" cy="878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 err="1">
                <a:latin typeface="Calibri" panose="020F0502020204030204" pitchFamily="34" charset="0"/>
                <a:cs typeface="Calibri" panose="020F0502020204030204" pitchFamily="34" charset="0"/>
              </a:rPr>
              <a:t>Charmm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8" name="Python API"/>
          <p:cNvSpPr txBox="1"/>
          <p:nvPr/>
        </p:nvSpPr>
        <p:spPr>
          <a:xfrm>
            <a:off x="17177078" y="11695011"/>
            <a:ext cx="3120409" cy="705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>
              <a:defRPr sz="2000">
                <a:solidFill>
                  <a:srgbClr val="C82506"/>
                </a:solidFill>
              </a:defRPr>
            </a:lvl1pPr>
          </a:lstStyle>
          <a:p>
            <a:r>
              <a:rPr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Python API</a:t>
            </a:r>
          </a:p>
        </p:txBody>
      </p:sp>
      <p:sp>
        <p:nvSpPr>
          <p:cNvPr id="210" name="mostly C++…"/>
          <p:cNvSpPr txBox="1"/>
          <p:nvPr/>
        </p:nvSpPr>
        <p:spPr>
          <a:xfrm>
            <a:off x="13523011" y="11400658"/>
            <a:ext cx="7965837" cy="1122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/>
          <a:p>
            <a:pPr algn="l" defTabSz="1300479">
              <a:defRPr sz="2000"/>
            </a:pPr>
            <a:r>
              <a:rPr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mostly C++</a:t>
            </a:r>
            <a:endParaRPr lang="en-GB" sz="4200" b="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 defTabSz="1300479">
              <a:defRPr sz="2000"/>
            </a:pPr>
            <a:r>
              <a:rPr lang="en-GB"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sz="4200" b="0" i="1" dirty="0" err="1">
                <a:latin typeface="Calibri" panose="020F0502020204030204" pitchFamily="34" charset="0"/>
                <a:cs typeface="Calibri" panose="020F0502020204030204" pitchFamily="34" charset="0"/>
              </a:rPr>
              <a:t>omman</a:t>
            </a:r>
            <a:r>
              <a:rPr lang="en-GB"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d </a:t>
            </a:r>
            <a:r>
              <a:rPr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line</a:t>
            </a:r>
          </a:p>
        </p:txBody>
      </p:sp>
      <p:sp>
        <p:nvSpPr>
          <p:cNvPr id="211" name="BioSimSpace"/>
          <p:cNvSpPr txBox="1"/>
          <p:nvPr/>
        </p:nvSpPr>
        <p:spPr>
          <a:xfrm>
            <a:off x="14026815" y="7998215"/>
            <a:ext cx="4452498" cy="689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BioSimSpace</a:t>
            </a:r>
            <a:endParaRPr sz="4200" b="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D22F65F-8D4B-0C17-DEBB-0919F0F70503}"/>
              </a:ext>
            </a:extLst>
          </p:cNvPr>
          <p:cNvGrpSpPr/>
          <p:nvPr/>
        </p:nvGrpSpPr>
        <p:grpSpPr>
          <a:xfrm>
            <a:off x="2661452" y="2217910"/>
            <a:ext cx="7092258" cy="10953746"/>
            <a:chOff x="1336761" y="2508858"/>
            <a:chExt cx="6317983" cy="9757905"/>
          </a:xfrm>
        </p:grpSpPr>
        <p:sp>
          <p:nvSpPr>
            <p:cNvPr id="189" name="Get protein structure"/>
            <p:cNvSpPr/>
            <p:nvPr/>
          </p:nvSpPr>
          <p:spPr>
            <a:xfrm>
              <a:off x="2395334" y="2552058"/>
              <a:ext cx="2951428" cy="926879"/>
            </a:xfrm>
            <a:prstGeom prst="rect">
              <a:avLst/>
            </a:prstGeom>
            <a:solidFill>
              <a:schemeClr val="accent1">
                <a:hueOff val="114395"/>
                <a:lumOff val="-24975"/>
                <a:alpha val="40000"/>
              </a:scheme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t>Get protein structure</a:t>
              </a:r>
            </a:p>
          </p:txBody>
        </p:sp>
        <p:sp>
          <p:nvSpPr>
            <p:cNvPr id="190" name="Prep for simulation"/>
            <p:cNvSpPr/>
            <p:nvPr/>
          </p:nvSpPr>
          <p:spPr>
            <a:xfrm>
              <a:off x="2076299" y="4541554"/>
              <a:ext cx="3589498" cy="748653"/>
            </a:xfrm>
            <a:prstGeom prst="rect">
              <a:avLst/>
            </a:prstGeom>
            <a:solidFill>
              <a:srgbClr val="51A7F9">
                <a:alpha val="40000"/>
              </a:srgb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35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Prep for simulation</a:t>
              </a:r>
            </a:p>
          </p:txBody>
        </p:sp>
        <p:sp>
          <p:nvSpPr>
            <p:cNvPr id="191" name="Run Simulation Protocol"/>
            <p:cNvSpPr/>
            <p:nvPr/>
          </p:nvSpPr>
          <p:spPr>
            <a:xfrm>
              <a:off x="1336761" y="8154036"/>
              <a:ext cx="4956187" cy="1657021"/>
            </a:xfrm>
            <a:prstGeom prst="rect">
              <a:avLst/>
            </a:prstGeom>
            <a:solidFill>
              <a:srgbClr val="008F00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Run Simulation Protocol</a:t>
              </a:r>
            </a:p>
          </p:txBody>
        </p:sp>
        <p:sp>
          <p:nvSpPr>
            <p:cNvPr id="192" name="Simulation Analysis"/>
            <p:cNvSpPr/>
            <p:nvPr/>
          </p:nvSpPr>
          <p:spPr>
            <a:xfrm>
              <a:off x="1336761" y="11098003"/>
              <a:ext cx="4915130" cy="1168760"/>
            </a:xfrm>
            <a:prstGeom prst="rect">
              <a:avLst/>
            </a:prstGeom>
            <a:solidFill>
              <a:srgbClr val="942193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Simulation Analysis</a:t>
              </a:r>
            </a:p>
          </p:txBody>
        </p:sp>
        <p:sp>
          <p:nvSpPr>
            <p:cNvPr id="193" name="Line"/>
            <p:cNvSpPr/>
            <p:nvPr/>
          </p:nvSpPr>
          <p:spPr>
            <a:xfrm>
              <a:off x="3814854" y="3627707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4" name="Line"/>
            <p:cNvSpPr/>
            <p:nvPr/>
          </p:nvSpPr>
          <p:spPr>
            <a:xfrm>
              <a:off x="3808315" y="5468540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5" name="Simulation setup"/>
            <p:cNvSpPr/>
            <p:nvPr/>
          </p:nvSpPr>
          <p:spPr>
            <a:xfrm>
              <a:off x="1684122" y="6359174"/>
              <a:ext cx="4373852" cy="748653"/>
            </a:xfrm>
            <a:prstGeom prst="rect">
              <a:avLst/>
            </a:prstGeom>
            <a:solidFill>
              <a:srgbClr val="009193"/>
            </a:solidFill>
            <a:ln w="12700">
              <a:miter lim="400000"/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Simulation setup</a:t>
              </a:r>
            </a:p>
          </p:txBody>
        </p:sp>
        <p:sp>
          <p:nvSpPr>
            <p:cNvPr id="196" name="Line"/>
            <p:cNvSpPr/>
            <p:nvPr/>
          </p:nvSpPr>
          <p:spPr>
            <a:xfrm>
              <a:off x="3794325" y="7281813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7" name="Line"/>
            <p:cNvSpPr/>
            <p:nvPr/>
          </p:nvSpPr>
          <p:spPr>
            <a:xfrm>
              <a:off x="3808314" y="9984772"/>
              <a:ext cx="1" cy="943303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12" name="Tick"/>
            <p:cNvSpPr/>
            <p:nvPr/>
          </p:nvSpPr>
          <p:spPr>
            <a:xfrm>
              <a:off x="6242241" y="4357265"/>
              <a:ext cx="1412503" cy="1084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585" extrusionOk="0">
                  <a:moveTo>
                    <a:pt x="19124" y="0"/>
                  </a:moveTo>
                  <a:cubicBezTo>
                    <a:pt x="19093" y="0"/>
                    <a:pt x="19062" y="15"/>
                    <a:pt x="19038" y="46"/>
                  </a:cubicBezTo>
                  <a:lnTo>
                    <a:pt x="7550" y="15019"/>
                  </a:lnTo>
                  <a:cubicBezTo>
                    <a:pt x="7502" y="15081"/>
                    <a:pt x="7426" y="15081"/>
                    <a:pt x="7379" y="15019"/>
                  </a:cubicBezTo>
                  <a:lnTo>
                    <a:pt x="2536" y="8708"/>
                  </a:lnTo>
                  <a:cubicBezTo>
                    <a:pt x="2489" y="8646"/>
                    <a:pt x="2413" y="8646"/>
                    <a:pt x="2365" y="8708"/>
                  </a:cubicBezTo>
                  <a:lnTo>
                    <a:pt x="35" y="11744"/>
                  </a:lnTo>
                  <a:cubicBezTo>
                    <a:pt x="-12" y="11806"/>
                    <a:pt x="-12" y="11907"/>
                    <a:pt x="35" y="11969"/>
                  </a:cubicBezTo>
                  <a:lnTo>
                    <a:pt x="4963" y="18390"/>
                  </a:lnTo>
                  <a:lnTo>
                    <a:pt x="6654" y="20594"/>
                  </a:lnTo>
                  <a:lnTo>
                    <a:pt x="7379" y="21538"/>
                  </a:lnTo>
                  <a:cubicBezTo>
                    <a:pt x="7426" y="21600"/>
                    <a:pt x="7502" y="21600"/>
                    <a:pt x="7550" y="21538"/>
                  </a:cubicBezTo>
                  <a:lnTo>
                    <a:pt x="21541" y="3307"/>
                  </a:lnTo>
                  <a:cubicBezTo>
                    <a:pt x="21588" y="3245"/>
                    <a:pt x="21588" y="3146"/>
                    <a:pt x="21541" y="3085"/>
                  </a:cubicBezTo>
                  <a:lnTo>
                    <a:pt x="19211" y="48"/>
                  </a:lnTo>
                  <a:cubicBezTo>
                    <a:pt x="19186" y="17"/>
                    <a:pt x="19156" y="0"/>
                    <a:pt x="19124" y="0"/>
                  </a:cubicBez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4A66AC"/>
              </a:solidFill>
              <a:miter/>
            </a:ln>
          </p:spPr>
          <p:txBody>
            <a:bodyPr tIns="91439" bIns="91439" anchor="ctr"/>
            <a:lstStyle/>
            <a:p>
              <a:pPr algn="l" defTabSz="914400">
                <a:defRPr sz="3600" b="0"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213" name="Tick"/>
            <p:cNvSpPr/>
            <p:nvPr/>
          </p:nvSpPr>
          <p:spPr>
            <a:xfrm>
              <a:off x="6160844" y="2508858"/>
              <a:ext cx="1412503" cy="1084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585" extrusionOk="0">
                  <a:moveTo>
                    <a:pt x="19124" y="0"/>
                  </a:moveTo>
                  <a:cubicBezTo>
                    <a:pt x="19093" y="0"/>
                    <a:pt x="19062" y="15"/>
                    <a:pt x="19038" y="46"/>
                  </a:cubicBezTo>
                  <a:lnTo>
                    <a:pt x="7550" y="15019"/>
                  </a:lnTo>
                  <a:cubicBezTo>
                    <a:pt x="7502" y="15081"/>
                    <a:pt x="7426" y="15081"/>
                    <a:pt x="7379" y="15019"/>
                  </a:cubicBezTo>
                  <a:lnTo>
                    <a:pt x="2536" y="8708"/>
                  </a:lnTo>
                  <a:cubicBezTo>
                    <a:pt x="2489" y="8646"/>
                    <a:pt x="2413" y="8646"/>
                    <a:pt x="2365" y="8708"/>
                  </a:cubicBezTo>
                  <a:lnTo>
                    <a:pt x="35" y="11744"/>
                  </a:lnTo>
                  <a:cubicBezTo>
                    <a:pt x="-12" y="11806"/>
                    <a:pt x="-12" y="11907"/>
                    <a:pt x="35" y="11969"/>
                  </a:cubicBezTo>
                  <a:lnTo>
                    <a:pt x="4963" y="18390"/>
                  </a:lnTo>
                  <a:lnTo>
                    <a:pt x="6654" y="20594"/>
                  </a:lnTo>
                  <a:lnTo>
                    <a:pt x="7379" y="21538"/>
                  </a:lnTo>
                  <a:cubicBezTo>
                    <a:pt x="7426" y="21600"/>
                    <a:pt x="7502" y="21600"/>
                    <a:pt x="7550" y="21538"/>
                  </a:cubicBezTo>
                  <a:lnTo>
                    <a:pt x="21541" y="3307"/>
                  </a:lnTo>
                  <a:cubicBezTo>
                    <a:pt x="21588" y="3245"/>
                    <a:pt x="21588" y="3146"/>
                    <a:pt x="21541" y="3085"/>
                  </a:cubicBezTo>
                  <a:lnTo>
                    <a:pt x="19211" y="48"/>
                  </a:lnTo>
                  <a:cubicBezTo>
                    <a:pt x="19186" y="17"/>
                    <a:pt x="19156" y="0"/>
                    <a:pt x="19124" y="0"/>
                  </a:cubicBez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4A66AC"/>
              </a:solidFill>
              <a:miter/>
            </a:ln>
          </p:spPr>
          <p:txBody>
            <a:bodyPr tIns="91439" bIns="91439" anchor="ctr"/>
            <a:lstStyle/>
            <a:p>
              <a:pPr algn="l" defTabSz="914400">
                <a:defRPr sz="3600" b="0"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 dirty="0"/>
            </a:p>
          </p:txBody>
        </p:sp>
      </p:grpSp>
      <p:sp>
        <p:nvSpPr>
          <p:cNvPr id="3" name="Charmm">
            <a:extLst>
              <a:ext uri="{FF2B5EF4-FFF2-40B4-BE49-F238E27FC236}">
                <a16:creationId xmlns:a16="http://schemas.microsoft.com/office/drawing/2014/main" id="{ECC9717E-B7BF-392C-44C2-9D5FF609DBE3}"/>
              </a:ext>
            </a:extLst>
          </p:cNvPr>
          <p:cNvSpPr txBox="1"/>
          <p:nvPr/>
        </p:nvSpPr>
        <p:spPr>
          <a:xfrm>
            <a:off x="14426411" y="10027287"/>
            <a:ext cx="3125170" cy="878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lang="en-GB" sz="4200" b="0" dirty="0">
                <a:latin typeface="Calibri" panose="020F0502020204030204" pitchFamily="34" charset="0"/>
                <a:cs typeface="Calibri" panose="020F0502020204030204" pitchFamily="34" charset="0"/>
              </a:rPr>
              <a:t>LAMMPS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etting your protein structure">
            <a:extLst>
              <a:ext uri="{FF2B5EF4-FFF2-40B4-BE49-F238E27FC236}">
                <a16:creationId xmlns:a16="http://schemas.microsoft.com/office/drawing/2014/main" id="{50393523-DCBA-C814-772D-2858C49D0848}"/>
              </a:ext>
            </a:extLst>
          </p:cNvPr>
          <p:cNvSpPr txBox="1"/>
          <p:nvPr/>
        </p:nvSpPr>
        <p:spPr>
          <a:xfrm>
            <a:off x="13217382" y="3069631"/>
            <a:ext cx="6685649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lang="en-GB" dirty="0"/>
              <a:t>Setup and run on your favourite MD engine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337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aw-dasatanib-2.mov" descr="shaw-dasatanib-2.mov">
            <a:extLst>
              <a:ext uri="{FF2B5EF4-FFF2-40B4-BE49-F238E27FC236}">
                <a16:creationId xmlns:a16="http://schemas.microsoft.com/office/drawing/2014/main" id="{E0164596-5D3E-B7F6-E0D9-52974CB4EC6D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3931" y="3211913"/>
            <a:ext cx="9708069" cy="9708069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33212" y="12895532"/>
            <a:ext cx="336997" cy="54754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grpSp>
        <p:nvGrpSpPr>
          <p:cNvPr id="155" name="Group"/>
          <p:cNvGrpSpPr/>
          <p:nvPr/>
        </p:nvGrpSpPr>
        <p:grpSpPr>
          <a:xfrm>
            <a:off x="3455120" y="3849543"/>
            <a:ext cx="7873871" cy="8662352"/>
            <a:chOff x="-700636" y="-953505"/>
            <a:chExt cx="6630240" cy="7294184"/>
          </a:xfrm>
        </p:grpSpPr>
        <p:pic>
          <p:nvPicPr>
            <p:cNvPr id="151" name="Line Line" descr="Line L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8703467">
              <a:off x="-1245132" y="2655486"/>
              <a:ext cx="7294184" cy="76201"/>
            </a:xfrm>
            <a:prstGeom prst="rect">
              <a:avLst/>
            </a:prstGeom>
            <a:effectLst/>
          </p:spPr>
        </p:pic>
        <p:pic>
          <p:nvPicPr>
            <p:cNvPr id="153" name="Line Line" descr="Line Line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3045372">
              <a:off x="-700636" y="2655486"/>
              <a:ext cx="6630238" cy="76201"/>
            </a:xfrm>
            <a:prstGeom prst="rect">
              <a:avLst/>
            </a:prstGeom>
            <a:effectLst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E0A07C2-EB1A-04F3-050F-B85A9874F465}"/>
              </a:ext>
            </a:extLst>
          </p:cNvPr>
          <p:cNvSpPr txBox="1"/>
          <p:nvPr/>
        </p:nvSpPr>
        <p:spPr>
          <a:xfrm>
            <a:off x="13361937" y="4729024"/>
            <a:ext cx="9982938" cy="61350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Helvetica Neue"/>
              </a:rPr>
              <a:t>Running biomolecula</a:t>
            </a:r>
            <a:r>
              <a:rPr lang="en-GB" sz="5600" b="0" dirty="0">
                <a:latin typeface="Calibri" panose="020F0502020204030204" pitchFamily="34" charset="0"/>
                <a:cs typeface="Calibri" panose="020F0502020204030204" pitchFamily="34" charset="0"/>
              </a:rPr>
              <a:t>r MD can take days on specialised hardware.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5600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600" b="0" dirty="0">
                <a:latin typeface="Calibri" panose="020F0502020204030204" pitchFamily="34" charset="0"/>
                <a:cs typeface="Calibri" panose="020F0502020204030204" pitchFamily="34" charset="0"/>
              </a:rPr>
              <a:t>Today we will </a:t>
            </a:r>
            <a:r>
              <a:rPr lang="en-GB" sz="5600" b="0" i="1" dirty="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en-GB" sz="5600" b="0" dirty="0">
                <a:latin typeface="Calibri" panose="020F0502020204030204" pitchFamily="34" charset="0"/>
                <a:cs typeface="Calibri" panose="020F0502020204030204" pitchFamily="34" charset="0"/>
              </a:rPr>
              <a:t> run any of them, and instead will focus on fundamental principles.</a:t>
            </a:r>
          </a:p>
        </p:txBody>
      </p:sp>
      <p:sp>
        <p:nvSpPr>
          <p:cNvPr id="146" name="You will not run any MD simulation today, but you will learn how to set one up and how to analyse it"/>
          <p:cNvSpPr txBox="1">
            <a:spLocks noGrp="1"/>
          </p:cNvSpPr>
          <p:nvPr>
            <p:ph type="ctrTitle"/>
          </p:nvPr>
        </p:nvSpPr>
        <p:spPr>
          <a:xfrm>
            <a:off x="1549400" y="1822493"/>
            <a:ext cx="20828000" cy="125321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1E4A6E"/>
                </a:solidFill>
              </a:defRPr>
            </a:lvl1pPr>
          </a:lstStyle>
          <a:p>
            <a:r>
              <a:rPr lang="en-GB" sz="7200" dirty="0"/>
              <a:t>Disclaimer!</a:t>
            </a:r>
            <a:endParaRPr sz="7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155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920742" y="-81377"/>
            <a:ext cx="16459200" cy="2286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it-CH" b="1" dirty="0"/>
              <a:t>A Molecular Dynamics timestep</a:t>
            </a:r>
          </a:p>
        </p:txBody>
      </p:sp>
      <p:sp>
        <p:nvSpPr>
          <p:cNvPr id="5" name="Rettangolo 4"/>
          <p:cNvSpPr/>
          <p:nvPr/>
        </p:nvSpPr>
        <p:spPr>
          <a:xfrm>
            <a:off x="6030294" y="2188329"/>
            <a:ext cx="3456384" cy="1800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initial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for  x, v and box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size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11214870" y="2368349"/>
            <a:ext cx="3456384" cy="1440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Compute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forces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10926838" y="4528589"/>
            <a:ext cx="4032448" cy="1440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Compute new x and v for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atoms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11070854" y="9137101"/>
            <a:ext cx="3744416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Scale x and v with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thermo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barostat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11070854" y="11441357"/>
            <a:ext cx="3744416" cy="15841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 x and v (with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boundary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cxnSp>
        <p:nvCxnSpPr>
          <p:cNvPr id="11" name="Connettore 2 10"/>
          <p:cNvCxnSpPr>
            <a:stCxn id="5" idx="3"/>
            <a:endCxn id="6" idx="1"/>
          </p:cNvCxnSpPr>
          <p:nvPr/>
        </p:nvCxnSpPr>
        <p:spPr>
          <a:xfrm>
            <a:off x="9486678" y="3088429"/>
            <a:ext cx="17281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onnettore 2 12"/>
          <p:cNvCxnSpPr>
            <a:stCxn id="6" idx="2"/>
            <a:endCxn id="7" idx="0"/>
          </p:cNvCxnSpPr>
          <p:nvPr/>
        </p:nvCxnSpPr>
        <p:spPr>
          <a:xfrm>
            <a:off x="12943062" y="3808509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ttore 2 15"/>
          <p:cNvCxnSpPr>
            <a:stCxn id="7" idx="2"/>
            <a:endCxn id="32" idx="0"/>
          </p:cNvCxnSpPr>
          <p:nvPr/>
        </p:nvCxnSpPr>
        <p:spPr>
          <a:xfrm>
            <a:off x="12943062" y="5968749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onnettore 2 18"/>
          <p:cNvCxnSpPr>
            <a:stCxn id="8" idx="2"/>
            <a:endCxn id="9" idx="0"/>
          </p:cNvCxnSpPr>
          <p:nvPr/>
        </p:nvCxnSpPr>
        <p:spPr>
          <a:xfrm>
            <a:off x="12943062" y="10865293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Connettore 4 21"/>
          <p:cNvCxnSpPr>
            <a:stCxn id="9" idx="3"/>
            <a:endCxn id="6" idx="3"/>
          </p:cNvCxnSpPr>
          <p:nvPr/>
        </p:nvCxnSpPr>
        <p:spPr>
          <a:xfrm flipH="1" flipV="1">
            <a:off x="14671254" y="3088429"/>
            <a:ext cx="144016" cy="9145016"/>
          </a:xfrm>
          <a:prstGeom prst="bentConnector3">
            <a:avLst>
              <a:gd name="adj1" fmla="val -114836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Rettangolo 31"/>
          <p:cNvSpPr/>
          <p:nvPr/>
        </p:nvSpPr>
        <p:spPr>
          <a:xfrm>
            <a:off x="11070854" y="6688829"/>
            <a:ext cx="3744416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restraints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bonds</a:t>
            </a:r>
          </a:p>
        </p:txBody>
      </p:sp>
      <p:cxnSp>
        <p:nvCxnSpPr>
          <p:cNvPr id="34" name="Connettore 2 33"/>
          <p:cNvCxnSpPr>
            <a:stCxn id="32" idx="2"/>
            <a:endCxn id="8" idx="0"/>
          </p:cNvCxnSpPr>
          <p:nvPr/>
        </p:nvCxnSpPr>
        <p:spPr>
          <a:xfrm>
            <a:off x="12943062" y="8417021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924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3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grpSp>
        <p:nvGrpSpPr>
          <p:cNvPr id="231" name="Group"/>
          <p:cNvGrpSpPr/>
          <p:nvPr/>
        </p:nvGrpSpPr>
        <p:grpSpPr>
          <a:xfrm>
            <a:off x="5996305" y="9341540"/>
            <a:ext cx="15009889" cy="2917338"/>
            <a:chOff x="0" y="0"/>
            <a:chExt cx="15009888" cy="2917337"/>
          </a:xfrm>
        </p:grpSpPr>
        <p:grpSp>
          <p:nvGrpSpPr>
            <p:cNvPr id="228" name="Group"/>
            <p:cNvGrpSpPr/>
            <p:nvPr/>
          </p:nvGrpSpPr>
          <p:grpSpPr>
            <a:xfrm>
              <a:off x="-1" y="0"/>
              <a:ext cx="14705758" cy="2908004"/>
              <a:chOff x="0" y="0"/>
              <a:chExt cx="14705756" cy="2908003"/>
            </a:xfrm>
          </p:grpSpPr>
          <p:sp>
            <p:nvSpPr>
              <p:cNvPr id="216" name="NVT/NPT equilibration"/>
              <p:cNvSpPr txBox="1"/>
              <p:nvPr/>
            </p:nvSpPr>
            <p:spPr>
              <a:xfrm>
                <a:off x="3028647" y="595844"/>
                <a:ext cx="2592925" cy="1056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2400"/>
                </a:lvl1pPr>
              </a:lstStyle>
              <a:p>
                <a:r>
                  <a:t>NVT/NPT equilibration</a:t>
                </a:r>
              </a:p>
            </p:txBody>
          </p:sp>
          <p:sp>
            <p:nvSpPr>
              <p:cNvPr id="217" name="Minimize the positions"/>
              <p:cNvSpPr txBox="1"/>
              <p:nvPr/>
            </p:nvSpPr>
            <p:spPr>
              <a:xfrm>
                <a:off x="8561150" y="598213"/>
                <a:ext cx="3153430" cy="10897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t>Minimize the positions</a:t>
                </a:r>
              </a:p>
            </p:txBody>
          </p:sp>
          <p:grpSp>
            <p:nvGrpSpPr>
              <p:cNvPr id="220" name="Group"/>
              <p:cNvGrpSpPr/>
              <p:nvPr/>
            </p:nvGrpSpPr>
            <p:grpSpPr>
              <a:xfrm>
                <a:off x="11838953" y="6079"/>
                <a:ext cx="2866804" cy="2895811"/>
                <a:chOff x="0" y="0"/>
                <a:chExt cx="2866803" cy="2895810"/>
              </a:xfrm>
            </p:grpSpPr>
            <p:pic>
              <p:nvPicPr>
                <p:cNvPr id="218" name="Image" descr="Image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108902"/>
                  <a:ext cx="2866804" cy="255701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19" name="Rectangle"/>
                <p:cNvSpPr/>
                <p:nvPr/>
              </p:nvSpPr>
              <p:spPr>
                <a:xfrm>
                  <a:off x="11498" y="0"/>
                  <a:ext cx="2843806" cy="2895811"/>
                </a:xfrm>
                <a:prstGeom prst="rect">
                  <a:avLst/>
                </a:prstGeom>
                <a:solidFill>
                  <a:srgbClr val="0096FF">
                    <a:alpha val="12272"/>
                  </a:srgbClr>
                </a:solidFill>
                <a:ln w="38100" cap="flat">
                  <a:solidFill>
                    <a:schemeClr val="accent1">
                      <a:hueOff val="114395"/>
                      <a:lumOff val="-24975"/>
                    </a:schemeClr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778933">
                    <a:defRPr sz="2800" b="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/>
                </a:p>
              </p:txBody>
            </p:sp>
          </p:grpSp>
          <p:sp>
            <p:nvSpPr>
              <p:cNvPr id="221" name="Line"/>
              <p:cNvSpPr/>
              <p:nvPr/>
            </p:nvSpPr>
            <p:spPr>
              <a:xfrm flipH="1" flipV="1">
                <a:off x="9088056" y="1831558"/>
                <a:ext cx="182103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sp>
            <p:nvSpPr>
              <p:cNvPr id="222" name="Line"/>
              <p:cNvSpPr/>
              <p:nvPr/>
            </p:nvSpPr>
            <p:spPr>
              <a:xfrm flipH="1" flipV="1">
                <a:off x="2971806" y="1831558"/>
                <a:ext cx="237149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pic>
            <p:nvPicPr>
              <p:cNvPr id="223" name="Image" descr="Image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43612" y="373839"/>
                <a:ext cx="2371494" cy="211522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4" name="Rectangle"/>
              <p:cNvSpPr/>
              <p:nvPr/>
            </p:nvSpPr>
            <p:spPr>
              <a:xfrm>
                <a:off x="5692486" y="0"/>
                <a:ext cx="2812338" cy="2908004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pic>
            <p:nvPicPr>
              <p:cNvPr id="225" name="Image" descr="Image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191827"/>
                <a:ext cx="2371494" cy="211522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6" name="Rectangle"/>
              <p:cNvSpPr/>
              <p:nvPr/>
            </p:nvSpPr>
            <p:spPr>
              <a:xfrm>
                <a:off x="18346" y="18071"/>
                <a:ext cx="2542866" cy="2849288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27" name="Equilibrated system"/>
              <p:cNvSpPr txBox="1"/>
              <p:nvPr/>
            </p:nvSpPr>
            <p:spPr>
              <a:xfrm>
                <a:off x="63047" y="2191924"/>
                <a:ext cx="2453465" cy="6935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1500"/>
                </a:lvl1pPr>
              </a:lstStyle>
              <a:p>
                <a:r>
                  <a:t>Equilibrated system</a:t>
                </a:r>
              </a:p>
            </p:txBody>
          </p:sp>
        </p:grpSp>
        <p:sp>
          <p:nvSpPr>
            <p:cNvPr id="229" name="Solvated protein  +  forcefield"/>
            <p:cNvSpPr txBox="1"/>
            <p:nvPr/>
          </p:nvSpPr>
          <p:spPr>
            <a:xfrm>
              <a:off x="11770358" y="2165435"/>
              <a:ext cx="3239531" cy="6935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Solvated protein  +  forcefield</a:t>
              </a:r>
            </a:p>
          </p:txBody>
        </p:sp>
        <p:sp>
          <p:nvSpPr>
            <p:cNvPr id="230" name="minimized protein"/>
            <p:cNvSpPr txBox="1"/>
            <p:nvPr/>
          </p:nvSpPr>
          <p:spPr>
            <a:xfrm>
              <a:off x="6006658" y="2524117"/>
              <a:ext cx="2453466" cy="393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minimized protein </a:t>
              </a:r>
            </a:p>
          </p:txBody>
        </p:sp>
      </p:grpSp>
      <p:sp>
        <p:nvSpPr>
          <p:cNvPr id="232" name="Disulphide bridges"/>
          <p:cNvSpPr txBox="1"/>
          <p:nvPr/>
        </p:nvSpPr>
        <p:spPr>
          <a:xfrm rot="16200000">
            <a:off x="7480417" y="3072382"/>
            <a:ext cx="1374147" cy="678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778933">
              <a:defRPr sz="2000" b="0"/>
            </a:lvl1pPr>
          </a:lstStyle>
          <a:p>
            <a:r>
              <a:rPr dirty="0" err="1"/>
              <a:t>Disulphide</a:t>
            </a:r>
            <a:r>
              <a:rPr dirty="0"/>
              <a:t> bridges</a:t>
            </a:r>
          </a:p>
        </p:txBody>
      </p:sp>
      <p:sp>
        <p:nvSpPr>
          <p:cNvPr id="233" name="Protonation"/>
          <p:cNvSpPr txBox="1"/>
          <p:nvPr/>
        </p:nvSpPr>
        <p:spPr>
          <a:xfrm rot="16200000">
            <a:off x="8197209" y="3026067"/>
            <a:ext cx="1406145" cy="3738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defTabSz="778933">
              <a:defRPr sz="2000" b="0"/>
            </a:lvl1pPr>
          </a:lstStyle>
          <a:p>
            <a:r>
              <a:t>Protonation</a:t>
            </a:r>
          </a:p>
        </p:txBody>
      </p:sp>
      <p:sp>
        <p:nvSpPr>
          <p:cNvPr id="234" name="Alternative side chains"/>
          <p:cNvSpPr txBox="1"/>
          <p:nvPr/>
        </p:nvSpPr>
        <p:spPr>
          <a:xfrm rot="16200000">
            <a:off x="8079410" y="5016281"/>
            <a:ext cx="1388592" cy="678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778933">
              <a:defRPr sz="2000" b="0"/>
            </a:lvl1pPr>
          </a:lstStyle>
          <a:p>
            <a:r>
              <a:t>Alternative side chains</a:t>
            </a:r>
          </a:p>
        </p:txBody>
      </p:sp>
      <p:sp>
        <p:nvSpPr>
          <p:cNvPr id="235" name="Crystal Waters…"/>
          <p:cNvSpPr txBox="1"/>
          <p:nvPr/>
        </p:nvSpPr>
        <p:spPr>
          <a:xfrm rot="16200000">
            <a:off x="7295254" y="5016281"/>
            <a:ext cx="1744473" cy="678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defTabSz="778933">
              <a:defRPr sz="2000" b="0"/>
            </a:pPr>
            <a:r>
              <a:t>Crystal Waters</a:t>
            </a:r>
          </a:p>
          <a:p>
            <a:pPr defTabSz="778933">
              <a:defRPr sz="2000" b="0"/>
            </a:pPr>
            <a:r>
              <a:t>Cofactors</a:t>
            </a:r>
          </a:p>
        </p:txBody>
      </p:sp>
      <p:sp>
        <p:nvSpPr>
          <p:cNvPr id="236" name="Line"/>
          <p:cNvSpPr/>
          <p:nvPr/>
        </p:nvSpPr>
        <p:spPr>
          <a:xfrm>
            <a:off x="7274864" y="4199736"/>
            <a:ext cx="2444805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38100" tIns="38100" rIns="38100" bIns="38100" anchor="ctr"/>
          <a:lstStyle/>
          <a:p>
            <a:pPr defTabSz="778933">
              <a:defRPr sz="3200"/>
            </a:pPr>
            <a:endParaRPr/>
          </a:p>
        </p:txBody>
      </p:sp>
      <p:grpSp>
        <p:nvGrpSpPr>
          <p:cNvPr id="240" name="Group"/>
          <p:cNvGrpSpPr/>
          <p:nvPr/>
        </p:nvGrpSpPr>
        <p:grpSpPr>
          <a:xfrm>
            <a:off x="17190146" y="2255632"/>
            <a:ext cx="3432103" cy="3393737"/>
            <a:chOff x="0" y="0"/>
            <a:chExt cx="3432102" cy="3393736"/>
          </a:xfrm>
        </p:grpSpPr>
        <p:pic>
          <p:nvPicPr>
            <p:cNvPr id="237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182479"/>
              <a:ext cx="3043913" cy="2714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8" name="Rectangle"/>
            <p:cNvSpPr/>
            <p:nvPr/>
          </p:nvSpPr>
          <p:spPr>
            <a:xfrm>
              <a:off x="19267" y="0"/>
              <a:ext cx="3412836" cy="3393737"/>
            </a:xfrm>
            <a:prstGeom prst="rect">
              <a:avLst/>
            </a:prstGeom>
            <a:solidFill>
              <a:srgbClr val="0096FF">
                <a:alpha val="12272"/>
              </a:srgbClr>
            </a:solidFill>
            <a:ln w="38100" cap="flat">
              <a:solidFill>
                <a:schemeClr val="accent1">
                  <a:hueOff val="114395"/>
                  <a:lumOff val="-24975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778933">
                <a:defRPr sz="28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Solvated protein"/>
            <p:cNvSpPr txBox="1"/>
            <p:nvPr/>
          </p:nvSpPr>
          <p:spPr>
            <a:xfrm>
              <a:off x="197336" y="2781930"/>
              <a:ext cx="2245305" cy="4129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Solvated protein </a:t>
              </a:r>
            </a:p>
          </p:txBody>
        </p:sp>
      </p:grpSp>
      <p:pic>
        <p:nvPicPr>
          <p:cNvPr id="24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2366" y="2236448"/>
            <a:ext cx="3940283" cy="3940283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Solvate in water and add ions"/>
          <p:cNvSpPr txBox="1"/>
          <p:nvPr/>
        </p:nvSpPr>
        <p:spPr>
          <a:xfrm>
            <a:off x="11131379" y="3600907"/>
            <a:ext cx="2400035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defRPr sz="2400"/>
            </a:lvl1pPr>
          </a:lstStyle>
          <a:p>
            <a:r>
              <a:rPr dirty="0"/>
              <a:t>Solvate in water and add ions</a:t>
            </a:r>
          </a:p>
        </p:txBody>
      </p:sp>
      <p:sp>
        <p:nvSpPr>
          <p:cNvPr id="243" name="Line"/>
          <p:cNvSpPr/>
          <p:nvPr/>
        </p:nvSpPr>
        <p:spPr>
          <a:xfrm>
            <a:off x="14201317" y="4199736"/>
            <a:ext cx="1385966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38100" tIns="38100" rIns="38100" bIns="38100" anchor="ctr"/>
          <a:lstStyle/>
          <a:p>
            <a:pPr defTabSz="778933">
              <a:defRPr sz="3200"/>
            </a:pPr>
            <a:endParaRPr/>
          </a:p>
        </p:txBody>
      </p:sp>
      <p:grpSp>
        <p:nvGrpSpPr>
          <p:cNvPr id="249" name="Group"/>
          <p:cNvGrpSpPr/>
          <p:nvPr/>
        </p:nvGrpSpPr>
        <p:grpSpPr>
          <a:xfrm>
            <a:off x="8344852" y="5659294"/>
            <a:ext cx="13098896" cy="3393737"/>
            <a:chOff x="0" y="0"/>
            <a:chExt cx="13098895" cy="3393736"/>
          </a:xfrm>
        </p:grpSpPr>
        <p:grpSp>
          <p:nvGrpSpPr>
            <p:cNvPr id="246" name="Group"/>
            <p:cNvGrpSpPr/>
            <p:nvPr/>
          </p:nvGrpSpPr>
          <p:grpSpPr>
            <a:xfrm>
              <a:off x="10335295" y="1128877"/>
              <a:ext cx="2763601" cy="1208771"/>
              <a:chOff x="0" y="0"/>
              <a:chExt cx="2763600" cy="1208770"/>
            </a:xfrm>
          </p:grpSpPr>
          <p:sp>
            <p:nvSpPr>
              <p:cNvPr id="244" name="Line"/>
              <p:cNvSpPr/>
              <p:nvPr/>
            </p:nvSpPr>
            <p:spPr>
              <a:xfrm flipH="1">
                <a:off x="0" y="0"/>
                <a:ext cx="1" cy="120877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sp>
            <p:nvSpPr>
              <p:cNvPr id="245" name="Apply forcefield description"/>
              <p:cNvSpPr txBox="1"/>
              <p:nvPr/>
            </p:nvSpPr>
            <p:spPr>
              <a:xfrm>
                <a:off x="69505" y="209144"/>
                <a:ext cx="2694096" cy="79048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t>Apply forcefield description</a:t>
                </a:r>
              </a:p>
            </p:txBody>
          </p:sp>
        </p:grpSp>
        <p:pic>
          <p:nvPicPr>
            <p:cNvPr id="247" name="Image" descr="Image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0" y="1618971"/>
              <a:ext cx="2352248" cy="11404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3535381" y="0"/>
              <a:ext cx="5031900" cy="33937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0" name="shaw-dasatanib-2.mov" descr="shaw-dasatanib-2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1346" y="8571466"/>
            <a:ext cx="4137956" cy="41379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5" name="Group 255"/>
          <p:cNvGrpSpPr/>
          <p:nvPr/>
        </p:nvGrpSpPr>
        <p:grpSpPr>
          <a:xfrm>
            <a:off x="812569" y="10953368"/>
            <a:ext cx="5007441" cy="1830691"/>
            <a:chOff x="-38777" y="2381901"/>
            <a:chExt cx="5007439" cy="1830689"/>
          </a:xfrm>
        </p:grpSpPr>
        <p:sp>
          <p:nvSpPr>
            <p:cNvPr id="251" name="Line"/>
            <p:cNvSpPr/>
            <p:nvPr/>
          </p:nvSpPr>
          <p:spPr>
            <a:xfrm flipH="1" flipV="1">
              <a:off x="3444661" y="2381901"/>
              <a:ext cx="1524001" cy="1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778933">
                <a:defRPr sz="3200"/>
              </a:pPr>
              <a:endParaRPr/>
            </a:p>
          </p:txBody>
        </p:sp>
        <p:sp>
          <p:nvSpPr>
            <p:cNvPr id="253" name="Production simulation"/>
            <p:cNvSpPr txBox="1"/>
            <p:nvPr/>
          </p:nvSpPr>
          <p:spPr>
            <a:xfrm>
              <a:off x="-38777" y="3740666"/>
              <a:ext cx="3977745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584200">
                <a:defRPr sz="2400"/>
              </a:lvl1pPr>
            </a:lstStyle>
            <a:p>
              <a:r>
                <a:rPr dirty="0"/>
                <a:t>Production simulation</a:t>
              </a:r>
            </a:p>
          </p:txBody>
        </p:sp>
      </p:grpSp>
      <p:sp>
        <p:nvSpPr>
          <p:cNvPr id="256" name="http://www.bevanlab.biochem.vt.edu/Pages/Personal/justin/gmx-tutorials/lysozyme/01_pdb2gmx.html"/>
          <p:cNvSpPr txBox="1"/>
          <p:nvPr/>
        </p:nvSpPr>
        <p:spPr>
          <a:xfrm>
            <a:off x="471564" y="13104418"/>
            <a:ext cx="1230785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1500" b="0">
                <a:solidFill>
                  <a:srgbClr val="016E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200" dirty="0"/>
              <a:t>http://www.bevanlab.biochem.vt.edu/Pages/Personal/justin/gmx-tutorials/lysozyme/01_pdb2gmx.html</a:t>
            </a:r>
          </a:p>
        </p:txBody>
      </p:sp>
      <p:sp>
        <p:nvSpPr>
          <p:cNvPr id="257" name="Levitt, Nature Structural Biology, 8, 392–393(2001)"/>
          <p:cNvSpPr txBox="1"/>
          <p:nvPr/>
        </p:nvSpPr>
        <p:spPr>
          <a:xfrm>
            <a:off x="16348725" y="13104418"/>
            <a:ext cx="656812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000" b="0" i="1">
                <a:solidFill>
                  <a:srgbClr val="016EBC"/>
                </a:solidFill>
              </a:defRPr>
            </a:pPr>
            <a:r>
              <a:rPr sz="2200" i="0" dirty="0"/>
              <a:t>Levitt,</a:t>
            </a:r>
            <a:r>
              <a:rPr sz="2200" dirty="0"/>
              <a:t> </a:t>
            </a:r>
            <a:r>
              <a:rPr sz="2200" dirty="0">
                <a:hlinkClick r:id="rId9"/>
              </a:rPr>
              <a:t>Nature Structural Biology</a:t>
            </a:r>
            <a:r>
              <a:rPr sz="2200" dirty="0"/>
              <a:t>, </a:t>
            </a:r>
            <a:r>
              <a:rPr sz="2200" b="1" dirty="0"/>
              <a:t>8, </a:t>
            </a:r>
            <a:r>
              <a:rPr sz="2200" i="0" dirty="0"/>
              <a:t>392–393(2001)</a:t>
            </a:r>
          </a:p>
        </p:txBody>
      </p:sp>
      <p:sp>
        <p:nvSpPr>
          <p:cNvPr id="258" name="Molecular dynamics require multiple steps for the setup of simulations"/>
          <p:cNvSpPr txBox="1"/>
          <p:nvPr/>
        </p:nvSpPr>
        <p:spPr>
          <a:xfrm>
            <a:off x="2538769" y="138054"/>
            <a:ext cx="18049982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Molecular dynamics require multiple steps for the setup of simulations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6056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20" fill="hold" display="0">
                  <p:stCondLst>
                    <p:cond delay="indefinite"/>
                  </p:stCondLst>
                </p:cTn>
                <p:tgtEl>
                  <p:spTgt spid="250"/>
                </p:tgtEl>
              </p:cMediaNode>
            </p:video>
            <p:seq concurrent="1" prevAc="none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0"/>
                  </p:tgtEl>
                </p:cond>
              </p:nextCondLst>
            </p:seq>
          </p:childTnLst>
        </p:cTn>
      </p:par>
    </p:tnLst>
    <p:bldLst>
      <p:bldP spid="231" grpId="2" animBg="1" advAuto="0"/>
      <p:bldP spid="249" grpId="1" animBg="1" advAuto="0"/>
      <p:bldP spid="250" grpId="3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here are many different choices for force fields to be made"/>
          <p:cNvSpPr txBox="1"/>
          <p:nvPr/>
        </p:nvSpPr>
        <p:spPr>
          <a:xfrm>
            <a:off x="-643239" y="359687"/>
            <a:ext cx="25670479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There are many different choices for force fields to be made</a:t>
            </a:r>
          </a:p>
        </p:txBody>
      </p:sp>
      <p:sp>
        <p:nvSpPr>
          <p:cNvPr id="265" name="There is no “best force field”!"/>
          <p:cNvSpPr txBox="1"/>
          <p:nvPr/>
        </p:nvSpPr>
        <p:spPr>
          <a:xfrm>
            <a:off x="2206046" y="12463903"/>
            <a:ext cx="868412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sz="4800">
                <a:solidFill>
                  <a:schemeClr val="accent5">
                    <a:lumOff val="-29866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There is no “best force field”!</a:t>
            </a:r>
          </a:p>
        </p:txBody>
      </p:sp>
      <p:sp>
        <p:nvSpPr>
          <p:cNvPr id="266" name="Amber (Peter Kollmann, UCSF) –Glycam parameters cover most sugars (Robert J. Woods, University of Georgia)…"/>
          <p:cNvSpPr txBox="1"/>
          <p:nvPr/>
        </p:nvSpPr>
        <p:spPr>
          <a:xfrm>
            <a:off x="1034195" y="7693549"/>
            <a:ext cx="10945133" cy="4335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ctr">
            <a:spAutoFit/>
          </a:bodyPr>
          <a:lstStyle/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Amber</a:t>
            </a:r>
            <a:r>
              <a:rPr dirty="0"/>
              <a:t> (Peter </a:t>
            </a:r>
            <a:r>
              <a:rPr dirty="0" err="1"/>
              <a:t>Kollmann</a:t>
            </a:r>
            <a:r>
              <a:rPr dirty="0"/>
              <a:t>, UCSF)</a:t>
            </a:r>
            <a:br>
              <a:rPr dirty="0"/>
            </a:br>
            <a:r>
              <a:rPr dirty="0"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dirty="0" err="1"/>
              <a:t>Glycam</a:t>
            </a:r>
            <a:r>
              <a:rPr dirty="0"/>
              <a:t> parameters cover most sugars (Robert J. Woods, University of Georgia)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CHARMM</a:t>
            </a:r>
            <a:r>
              <a:rPr dirty="0"/>
              <a:t> (Martin Karplus, Harvard)</a:t>
            </a:r>
            <a:br>
              <a:rPr sz="1200" dirty="0">
                <a:latin typeface="Times Roman"/>
                <a:ea typeface="Times Roman"/>
                <a:cs typeface="Times Roman"/>
                <a:sym typeface="Times Roman"/>
              </a:rPr>
            </a:br>
            <a:r>
              <a:rPr dirty="0"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dirty="0"/>
              <a:t>POPC, POPE, DPPC lipids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OPLS</a:t>
            </a:r>
            <a:r>
              <a:rPr dirty="0"/>
              <a:t> (William Jorgensen, Yale)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GROMOS</a:t>
            </a:r>
            <a:r>
              <a:rPr dirty="0"/>
              <a:t> (Wilfried van </a:t>
            </a:r>
            <a:r>
              <a:rPr dirty="0" err="1"/>
              <a:t>Gunsteren</a:t>
            </a:r>
            <a:r>
              <a:rPr dirty="0"/>
              <a:t>, ETHZ)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</p:txBody>
      </p:sp>
      <p:grpSp>
        <p:nvGrpSpPr>
          <p:cNvPr id="274" name="Group"/>
          <p:cNvGrpSpPr/>
          <p:nvPr/>
        </p:nvGrpSpPr>
        <p:grpSpPr>
          <a:xfrm>
            <a:off x="14483496" y="1736393"/>
            <a:ext cx="8439811" cy="4022137"/>
            <a:chOff x="0" y="-2875"/>
            <a:chExt cx="8439810" cy="4022136"/>
          </a:xfrm>
        </p:grpSpPr>
        <p:sp>
          <p:nvSpPr>
            <p:cNvPr id="269" name="Small molecule force fields"/>
            <p:cNvSpPr txBox="1"/>
            <p:nvPr/>
          </p:nvSpPr>
          <p:spPr>
            <a:xfrm>
              <a:off x="565802" y="-2875"/>
              <a:ext cx="6718184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/>
              </a:lvl1pPr>
            </a:lstStyle>
            <a:p>
              <a:r>
                <a:rPr i="1" dirty="0"/>
                <a:t>Small molecule force fields</a:t>
              </a:r>
            </a:p>
          </p:txBody>
        </p:sp>
        <p:pic>
          <p:nvPicPr>
            <p:cNvPr id="270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0679" y="829110"/>
              <a:ext cx="3396254" cy="12077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1" name="Screenshot 2023-07-23 at 22.52.29.png" descr="Screenshot 2023-07-23 at 22.52.29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3555" y="870023"/>
              <a:ext cx="3396255" cy="11259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2599902"/>
              <a:ext cx="5277612" cy="14193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3" name="GAFF"/>
            <p:cNvSpPr txBox="1"/>
            <p:nvPr/>
          </p:nvSpPr>
          <p:spPr>
            <a:xfrm>
              <a:off x="5525587" y="3029357"/>
              <a:ext cx="1116331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GAFF</a:t>
              </a:r>
            </a:p>
          </p:txBody>
        </p:sp>
      </p:grpSp>
      <p:grpSp>
        <p:nvGrpSpPr>
          <p:cNvPr id="283" name="Group"/>
          <p:cNvGrpSpPr/>
          <p:nvPr/>
        </p:nvGrpSpPr>
        <p:grpSpPr>
          <a:xfrm>
            <a:off x="14634240" y="6833597"/>
            <a:ext cx="8138321" cy="4483155"/>
            <a:chOff x="-1" y="-4490"/>
            <a:chExt cx="8138319" cy="4483153"/>
          </a:xfrm>
        </p:grpSpPr>
        <p:sp>
          <p:nvSpPr>
            <p:cNvPr id="275" name="Machine learned force fields"/>
            <p:cNvSpPr txBox="1"/>
            <p:nvPr/>
          </p:nvSpPr>
          <p:spPr>
            <a:xfrm>
              <a:off x="443625" y="-4490"/>
              <a:ext cx="7001915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/>
              </a:lvl1pPr>
            </a:lstStyle>
            <a:p>
              <a:r>
                <a:rPr i="1" dirty="0"/>
                <a:t>Machine learned force fields</a:t>
              </a:r>
            </a:p>
          </p:txBody>
        </p:sp>
        <p:sp>
          <p:nvSpPr>
            <p:cNvPr id="276" name="Neuron"/>
            <p:cNvSpPr/>
            <p:nvPr/>
          </p:nvSpPr>
          <p:spPr>
            <a:xfrm>
              <a:off x="-1" y="1075966"/>
              <a:ext cx="2421576" cy="18631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7" h="21551" extrusionOk="0">
                  <a:moveTo>
                    <a:pt x="17938" y="9"/>
                  </a:moveTo>
                  <a:cubicBezTo>
                    <a:pt x="17518" y="282"/>
                    <a:pt x="16746" y="1233"/>
                    <a:pt x="16401" y="3208"/>
                  </a:cubicBezTo>
                  <a:cubicBezTo>
                    <a:pt x="16342" y="3558"/>
                    <a:pt x="16271" y="3867"/>
                    <a:pt x="16191" y="4133"/>
                  </a:cubicBezTo>
                  <a:cubicBezTo>
                    <a:pt x="16147" y="4287"/>
                    <a:pt x="15997" y="4322"/>
                    <a:pt x="15911" y="4203"/>
                  </a:cubicBezTo>
                  <a:cubicBezTo>
                    <a:pt x="15819" y="4077"/>
                    <a:pt x="15711" y="3944"/>
                    <a:pt x="15592" y="3790"/>
                  </a:cubicBezTo>
                  <a:cubicBezTo>
                    <a:pt x="15263" y="3258"/>
                    <a:pt x="16030" y="1815"/>
                    <a:pt x="15955" y="652"/>
                  </a:cubicBezTo>
                  <a:cubicBezTo>
                    <a:pt x="15949" y="582"/>
                    <a:pt x="15872" y="583"/>
                    <a:pt x="15867" y="646"/>
                  </a:cubicBezTo>
                  <a:cubicBezTo>
                    <a:pt x="15818" y="982"/>
                    <a:pt x="15744" y="1326"/>
                    <a:pt x="15663" y="1648"/>
                  </a:cubicBezTo>
                  <a:cubicBezTo>
                    <a:pt x="15652" y="1697"/>
                    <a:pt x="15604" y="1703"/>
                    <a:pt x="15582" y="1661"/>
                  </a:cubicBezTo>
                  <a:cubicBezTo>
                    <a:pt x="15474" y="1472"/>
                    <a:pt x="15394" y="1277"/>
                    <a:pt x="15415" y="878"/>
                  </a:cubicBezTo>
                  <a:cubicBezTo>
                    <a:pt x="15421" y="808"/>
                    <a:pt x="15338" y="793"/>
                    <a:pt x="15328" y="856"/>
                  </a:cubicBezTo>
                  <a:cubicBezTo>
                    <a:pt x="15257" y="1206"/>
                    <a:pt x="15312" y="1506"/>
                    <a:pt x="15474" y="1913"/>
                  </a:cubicBezTo>
                  <a:cubicBezTo>
                    <a:pt x="15517" y="2011"/>
                    <a:pt x="15523" y="2179"/>
                    <a:pt x="15496" y="2284"/>
                  </a:cubicBezTo>
                  <a:cubicBezTo>
                    <a:pt x="15394" y="2670"/>
                    <a:pt x="15301" y="2999"/>
                    <a:pt x="15269" y="3258"/>
                  </a:cubicBezTo>
                  <a:cubicBezTo>
                    <a:pt x="15263" y="3307"/>
                    <a:pt x="15220" y="3319"/>
                    <a:pt x="15193" y="3284"/>
                  </a:cubicBezTo>
                  <a:cubicBezTo>
                    <a:pt x="14950" y="2948"/>
                    <a:pt x="14708" y="2452"/>
                    <a:pt x="14648" y="1562"/>
                  </a:cubicBezTo>
                  <a:cubicBezTo>
                    <a:pt x="14643" y="1499"/>
                    <a:pt x="14573" y="1492"/>
                    <a:pt x="14562" y="1562"/>
                  </a:cubicBezTo>
                  <a:cubicBezTo>
                    <a:pt x="14508" y="1920"/>
                    <a:pt x="14514" y="2593"/>
                    <a:pt x="15016" y="3398"/>
                  </a:cubicBezTo>
                  <a:cubicBezTo>
                    <a:pt x="15269" y="3811"/>
                    <a:pt x="15528" y="4147"/>
                    <a:pt x="15712" y="4420"/>
                  </a:cubicBezTo>
                  <a:cubicBezTo>
                    <a:pt x="15868" y="4644"/>
                    <a:pt x="15873" y="4987"/>
                    <a:pt x="15722" y="5219"/>
                  </a:cubicBezTo>
                  <a:cubicBezTo>
                    <a:pt x="15344" y="5793"/>
                    <a:pt x="14908" y="5952"/>
                    <a:pt x="14535" y="6043"/>
                  </a:cubicBezTo>
                  <a:cubicBezTo>
                    <a:pt x="14271" y="6078"/>
                    <a:pt x="14023" y="6079"/>
                    <a:pt x="13753" y="5932"/>
                  </a:cubicBezTo>
                  <a:cubicBezTo>
                    <a:pt x="13478" y="5785"/>
                    <a:pt x="13344" y="5553"/>
                    <a:pt x="13322" y="5168"/>
                  </a:cubicBezTo>
                  <a:cubicBezTo>
                    <a:pt x="13306" y="4832"/>
                    <a:pt x="13408" y="4349"/>
                    <a:pt x="13548" y="3873"/>
                  </a:cubicBezTo>
                  <a:cubicBezTo>
                    <a:pt x="13774" y="3131"/>
                    <a:pt x="13695" y="2418"/>
                    <a:pt x="13501" y="1788"/>
                  </a:cubicBezTo>
                  <a:cubicBezTo>
                    <a:pt x="13479" y="1718"/>
                    <a:pt x="13397" y="1753"/>
                    <a:pt x="13408" y="1823"/>
                  </a:cubicBezTo>
                  <a:cubicBezTo>
                    <a:pt x="13559" y="2859"/>
                    <a:pt x="13575" y="3181"/>
                    <a:pt x="13332" y="3818"/>
                  </a:cubicBezTo>
                  <a:cubicBezTo>
                    <a:pt x="13186" y="4189"/>
                    <a:pt x="13106" y="4391"/>
                    <a:pt x="13062" y="4783"/>
                  </a:cubicBezTo>
                  <a:cubicBezTo>
                    <a:pt x="13035" y="5014"/>
                    <a:pt x="12902" y="5077"/>
                    <a:pt x="12805" y="4888"/>
                  </a:cubicBezTo>
                  <a:cubicBezTo>
                    <a:pt x="12778" y="4832"/>
                    <a:pt x="12739" y="4784"/>
                    <a:pt x="12707" y="4728"/>
                  </a:cubicBezTo>
                  <a:cubicBezTo>
                    <a:pt x="12669" y="4665"/>
                    <a:pt x="12636" y="4609"/>
                    <a:pt x="12604" y="4553"/>
                  </a:cubicBezTo>
                  <a:cubicBezTo>
                    <a:pt x="12448" y="4287"/>
                    <a:pt x="12383" y="3950"/>
                    <a:pt x="12442" y="3628"/>
                  </a:cubicBezTo>
                  <a:cubicBezTo>
                    <a:pt x="12561" y="2949"/>
                    <a:pt x="12895" y="2032"/>
                    <a:pt x="12847" y="1241"/>
                  </a:cubicBezTo>
                  <a:cubicBezTo>
                    <a:pt x="12841" y="1178"/>
                    <a:pt x="12771" y="1171"/>
                    <a:pt x="12761" y="1234"/>
                  </a:cubicBezTo>
                  <a:cubicBezTo>
                    <a:pt x="12712" y="1577"/>
                    <a:pt x="12636" y="1927"/>
                    <a:pt x="12550" y="2256"/>
                  </a:cubicBezTo>
                  <a:cubicBezTo>
                    <a:pt x="12539" y="2298"/>
                    <a:pt x="12492" y="2305"/>
                    <a:pt x="12476" y="2263"/>
                  </a:cubicBezTo>
                  <a:cubicBezTo>
                    <a:pt x="12400" y="2088"/>
                    <a:pt x="12324" y="1829"/>
                    <a:pt x="12307" y="1479"/>
                  </a:cubicBezTo>
                  <a:cubicBezTo>
                    <a:pt x="12302" y="1409"/>
                    <a:pt x="12232" y="1403"/>
                    <a:pt x="12216" y="1473"/>
                  </a:cubicBezTo>
                  <a:cubicBezTo>
                    <a:pt x="12157" y="1788"/>
                    <a:pt x="12178" y="2081"/>
                    <a:pt x="12307" y="2431"/>
                  </a:cubicBezTo>
                  <a:cubicBezTo>
                    <a:pt x="12377" y="2627"/>
                    <a:pt x="12395" y="2851"/>
                    <a:pt x="12341" y="3061"/>
                  </a:cubicBezTo>
                  <a:cubicBezTo>
                    <a:pt x="12276" y="3299"/>
                    <a:pt x="12222" y="3516"/>
                    <a:pt x="12189" y="3698"/>
                  </a:cubicBezTo>
                  <a:cubicBezTo>
                    <a:pt x="12179" y="3754"/>
                    <a:pt x="12131" y="3768"/>
                    <a:pt x="12098" y="3726"/>
                  </a:cubicBezTo>
                  <a:cubicBezTo>
                    <a:pt x="11564" y="2991"/>
                    <a:pt x="11331" y="2774"/>
                    <a:pt x="10743" y="2431"/>
                  </a:cubicBezTo>
                  <a:cubicBezTo>
                    <a:pt x="10695" y="2403"/>
                    <a:pt x="10658" y="2495"/>
                    <a:pt x="10701" y="2530"/>
                  </a:cubicBezTo>
                  <a:cubicBezTo>
                    <a:pt x="11025" y="2789"/>
                    <a:pt x="11358" y="3061"/>
                    <a:pt x="11930" y="3971"/>
                  </a:cubicBezTo>
                  <a:cubicBezTo>
                    <a:pt x="11957" y="4013"/>
                    <a:pt x="11930" y="4076"/>
                    <a:pt x="11893" y="4076"/>
                  </a:cubicBezTo>
                  <a:cubicBezTo>
                    <a:pt x="11790" y="4076"/>
                    <a:pt x="11246" y="4146"/>
                    <a:pt x="10598" y="3936"/>
                  </a:cubicBezTo>
                  <a:cubicBezTo>
                    <a:pt x="10539" y="3915"/>
                    <a:pt x="10512" y="3986"/>
                    <a:pt x="10566" y="4035"/>
                  </a:cubicBezTo>
                  <a:cubicBezTo>
                    <a:pt x="10971" y="4399"/>
                    <a:pt x="11758" y="4300"/>
                    <a:pt x="11952" y="4370"/>
                  </a:cubicBezTo>
                  <a:cubicBezTo>
                    <a:pt x="12124" y="4433"/>
                    <a:pt x="12260" y="4608"/>
                    <a:pt x="12314" y="4685"/>
                  </a:cubicBezTo>
                  <a:cubicBezTo>
                    <a:pt x="12314" y="4685"/>
                    <a:pt x="12314" y="4686"/>
                    <a:pt x="12314" y="4693"/>
                  </a:cubicBezTo>
                  <a:cubicBezTo>
                    <a:pt x="12373" y="4805"/>
                    <a:pt x="12448" y="4867"/>
                    <a:pt x="12518" y="4993"/>
                  </a:cubicBezTo>
                  <a:cubicBezTo>
                    <a:pt x="12610" y="5161"/>
                    <a:pt x="12691" y="5329"/>
                    <a:pt x="12761" y="5490"/>
                  </a:cubicBezTo>
                  <a:cubicBezTo>
                    <a:pt x="12896" y="5805"/>
                    <a:pt x="12378" y="5994"/>
                    <a:pt x="12167" y="5735"/>
                  </a:cubicBezTo>
                  <a:cubicBezTo>
                    <a:pt x="11925" y="5434"/>
                    <a:pt x="11531" y="5042"/>
                    <a:pt x="11138" y="5098"/>
                  </a:cubicBezTo>
                  <a:cubicBezTo>
                    <a:pt x="11089" y="5105"/>
                    <a:pt x="11084" y="5198"/>
                    <a:pt x="11133" y="5219"/>
                  </a:cubicBezTo>
                  <a:cubicBezTo>
                    <a:pt x="11553" y="5373"/>
                    <a:pt x="11817" y="5672"/>
                    <a:pt x="11947" y="5875"/>
                  </a:cubicBezTo>
                  <a:cubicBezTo>
                    <a:pt x="11968" y="5910"/>
                    <a:pt x="11952" y="5960"/>
                    <a:pt x="11920" y="5960"/>
                  </a:cubicBezTo>
                  <a:cubicBezTo>
                    <a:pt x="11580" y="5981"/>
                    <a:pt x="11187" y="5925"/>
                    <a:pt x="10777" y="5715"/>
                  </a:cubicBezTo>
                  <a:cubicBezTo>
                    <a:pt x="10728" y="5687"/>
                    <a:pt x="10685" y="5792"/>
                    <a:pt x="10733" y="5820"/>
                  </a:cubicBezTo>
                  <a:cubicBezTo>
                    <a:pt x="11353" y="6191"/>
                    <a:pt x="11936" y="6337"/>
                    <a:pt x="12535" y="6225"/>
                  </a:cubicBezTo>
                  <a:cubicBezTo>
                    <a:pt x="12821" y="6169"/>
                    <a:pt x="13085" y="6408"/>
                    <a:pt x="13150" y="6772"/>
                  </a:cubicBezTo>
                  <a:cubicBezTo>
                    <a:pt x="13414" y="8305"/>
                    <a:pt x="12658" y="10084"/>
                    <a:pt x="10280" y="10903"/>
                  </a:cubicBezTo>
                  <a:cubicBezTo>
                    <a:pt x="5248" y="12618"/>
                    <a:pt x="2778" y="16609"/>
                    <a:pt x="2082" y="17841"/>
                  </a:cubicBezTo>
                  <a:cubicBezTo>
                    <a:pt x="1893" y="18170"/>
                    <a:pt x="1645" y="18437"/>
                    <a:pt x="1349" y="18591"/>
                  </a:cubicBezTo>
                  <a:cubicBezTo>
                    <a:pt x="1074" y="18738"/>
                    <a:pt x="696" y="18878"/>
                    <a:pt x="211" y="18920"/>
                  </a:cubicBezTo>
                  <a:cubicBezTo>
                    <a:pt x="173" y="18927"/>
                    <a:pt x="136" y="18962"/>
                    <a:pt x="130" y="19011"/>
                  </a:cubicBezTo>
                  <a:cubicBezTo>
                    <a:pt x="109" y="19130"/>
                    <a:pt x="124" y="19234"/>
                    <a:pt x="145" y="19311"/>
                  </a:cubicBezTo>
                  <a:cubicBezTo>
                    <a:pt x="162" y="19381"/>
                    <a:pt x="226" y="19416"/>
                    <a:pt x="280" y="19381"/>
                  </a:cubicBezTo>
                  <a:cubicBezTo>
                    <a:pt x="442" y="19262"/>
                    <a:pt x="777" y="19053"/>
                    <a:pt x="836" y="19263"/>
                  </a:cubicBezTo>
                  <a:cubicBezTo>
                    <a:pt x="901" y="19487"/>
                    <a:pt x="297" y="19662"/>
                    <a:pt x="76" y="19718"/>
                  </a:cubicBezTo>
                  <a:cubicBezTo>
                    <a:pt x="28" y="19732"/>
                    <a:pt x="-5" y="19788"/>
                    <a:pt x="0" y="19858"/>
                  </a:cubicBezTo>
                  <a:cubicBezTo>
                    <a:pt x="11" y="19956"/>
                    <a:pt x="49" y="20104"/>
                    <a:pt x="140" y="20237"/>
                  </a:cubicBezTo>
                  <a:cubicBezTo>
                    <a:pt x="178" y="20286"/>
                    <a:pt x="232" y="20292"/>
                    <a:pt x="275" y="20243"/>
                  </a:cubicBezTo>
                  <a:cubicBezTo>
                    <a:pt x="496" y="19977"/>
                    <a:pt x="1091" y="19404"/>
                    <a:pt x="1231" y="19642"/>
                  </a:cubicBezTo>
                  <a:cubicBezTo>
                    <a:pt x="1274" y="19719"/>
                    <a:pt x="1263" y="19990"/>
                    <a:pt x="562" y="20403"/>
                  </a:cubicBezTo>
                  <a:cubicBezTo>
                    <a:pt x="508" y="20431"/>
                    <a:pt x="491" y="20515"/>
                    <a:pt x="518" y="20578"/>
                  </a:cubicBezTo>
                  <a:cubicBezTo>
                    <a:pt x="556" y="20662"/>
                    <a:pt x="605" y="20733"/>
                    <a:pt x="643" y="20782"/>
                  </a:cubicBezTo>
                  <a:cubicBezTo>
                    <a:pt x="686" y="20838"/>
                    <a:pt x="755" y="20825"/>
                    <a:pt x="782" y="20762"/>
                  </a:cubicBezTo>
                  <a:cubicBezTo>
                    <a:pt x="874" y="20573"/>
                    <a:pt x="1068" y="20237"/>
                    <a:pt x="1224" y="20377"/>
                  </a:cubicBezTo>
                  <a:cubicBezTo>
                    <a:pt x="1380" y="20517"/>
                    <a:pt x="1251" y="20866"/>
                    <a:pt x="1170" y="21055"/>
                  </a:cubicBezTo>
                  <a:cubicBezTo>
                    <a:pt x="1143" y="21125"/>
                    <a:pt x="1165" y="21209"/>
                    <a:pt x="1224" y="21230"/>
                  </a:cubicBezTo>
                  <a:cubicBezTo>
                    <a:pt x="1273" y="21251"/>
                    <a:pt x="1337" y="21265"/>
                    <a:pt x="1413" y="21265"/>
                  </a:cubicBezTo>
                  <a:cubicBezTo>
                    <a:pt x="1467" y="21265"/>
                    <a:pt x="1516" y="21202"/>
                    <a:pt x="1511" y="21132"/>
                  </a:cubicBezTo>
                  <a:cubicBezTo>
                    <a:pt x="1446" y="20130"/>
                    <a:pt x="1613" y="19963"/>
                    <a:pt x="1694" y="20005"/>
                  </a:cubicBezTo>
                  <a:cubicBezTo>
                    <a:pt x="1910" y="20103"/>
                    <a:pt x="1823" y="21005"/>
                    <a:pt x="1753" y="21383"/>
                  </a:cubicBezTo>
                  <a:cubicBezTo>
                    <a:pt x="1742" y="21446"/>
                    <a:pt x="1775" y="21518"/>
                    <a:pt x="1824" y="21532"/>
                  </a:cubicBezTo>
                  <a:cubicBezTo>
                    <a:pt x="1959" y="21574"/>
                    <a:pt x="2072" y="21539"/>
                    <a:pt x="2148" y="21504"/>
                  </a:cubicBezTo>
                  <a:cubicBezTo>
                    <a:pt x="2196" y="21483"/>
                    <a:pt x="2218" y="21411"/>
                    <a:pt x="2202" y="21348"/>
                  </a:cubicBezTo>
                  <a:cubicBezTo>
                    <a:pt x="2131" y="21068"/>
                    <a:pt x="1952" y="20298"/>
                    <a:pt x="2136" y="20263"/>
                  </a:cubicBezTo>
                  <a:cubicBezTo>
                    <a:pt x="2303" y="20228"/>
                    <a:pt x="2325" y="20712"/>
                    <a:pt x="2325" y="20950"/>
                  </a:cubicBezTo>
                  <a:cubicBezTo>
                    <a:pt x="2325" y="21027"/>
                    <a:pt x="2379" y="21082"/>
                    <a:pt x="2432" y="21068"/>
                  </a:cubicBezTo>
                  <a:cubicBezTo>
                    <a:pt x="2492" y="21054"/>
                    <a:pt x="2573" y="21020"/>
                    <a:pt x="2643" y="20943"/>
                  </a:cubicBezTo>
                  <a:cubicBezTo>
                    <a:pt x="2675" y="20908"/>
                    <a:pt x="2681" y="20846"/>
                    <a:pt x="2665" y="20797"/>
                  </a:cubicBezTo>
                  <a:cubicBezTo>
                    <a:pt x="2428" y="20132"/>
                    <a:pt x="2341" y="19577"/>
                    <a:pt x="2314" y="19178"/>
                  </a:cubicBezTo>
                  <a:cubicBezTo>
                    <a:pt x="2293" y="18821"/>
                    <a:pt x="2369" y="18451"/>
                    <a:pt x="2552" y="18178"/>
                  </a:cubicBezTo>
                  <a:cubicBezTo>
                    <a:pt x="5033" y="14593"/>
                    <a:pt x="6839" y="13262"/>
                    <a:pt x="10415" y="11785"/>
                  </a:cubicBezTo>
                  <a:cubicBezTo>
                    <a:pt x="12097" y="11091"/>
                    <a:pt x="13646" y="10904"/>
                    <a:pt x="14391" y="11940"/>
                  </a:cubicBezTo>
                  <a:cubicBezTo>
                    <a:pt x="14725" y="12409"/>
                    <a:pt x="14676" y="13142"/>
                    <a:pt x="14288" y="13542"/>
                  </a:cubicBezTo>
                  <a:cubicBezTo>
                    <a:pt x="13813" y="14025"/>
                    <a:pt x="13473" y="14585"/>
                    <a:pt x="13246" y="15607"/>
                  </a:cubicBezTo>
                  <a:cubicBezTo>
                    <a:pt x="13230" y="15677"/>
                    <a:pt x="13317" y="15712"/>
                    <a:pt x="13339" y="15642"/>
                  </a:cubicBezTo>
                  <a:cubicBezTo>
                    <a:pt x="13571" y="14928"/>
                    <a:pt x="13888" y="14418"/>
                    <a:pt x="14195" y="14054"/>
                  </a:cubicBezTo>
                  <a:cubicBezTo>
                    <a:pt x="14222" y="14019"/>
                    <a:pt x="14271" y="14046"/>
                    <a:pt x="14271" y="14095"/>
                  </a:cubicBezTo>
                  <a:cubicBezTo>
                    <a:pt x="14282" y="14424"/>
                    <a:pt x="14244" y="14893"/>
                    <a:pt x="14050" y="15362"/>
                  </a:cubicBezTo>
                  <a:cubicBezTo>
                    <a:pt x="14023" y="15425"/>
                    <a:pt x="14083" y="15483"/>
                    <a:pt x="14126" y="15441"/>
                  </a:cubicBezTo>
                  <a:cubicBezTo>
                    <a:pt x="14428" y="15126"/>
                    <a:pt x="14486" y="14571"/>
                    <a:pt x="14519" y="14102"/>
                  </a:cubicBezTo>
                  <a:cubicBezTo>
                    <a:pt x="14535" y="13857"/>
                    <a:pt x="14687" y="13564"/>
                    <a:pt x="14854" y="13445"/>
                  </a:cubicBezTo>
                  <a:cubicBezTo>
                    <a:pt x="14865" y="13438"/>
                    <a:pt x="14880" y="13431"/>
                    <a:pt x="14891" y="13417"/>
                  </a:cubicBezTo>
                  <a:cubicBezTo>
                    <a:pt x="14961" y="13368"/>
                    <a:pt x="15043" y="13417"/>
                    <a:pt x="15070" y="13515"/>
                  </a:cubicBezTo>
                  <a:cubicBezTo>
                    <a:pt x="15124" y="13739"/>
                    <a:pt x="15172" y="13976"/>
                    <a:pt x="15210" y="14242"/>
                  </a:cubicBezTo>
                  <a:cubicBezTo>
                    <a:pt x="15231" y="14403"/>
                    <a:pt x="15252" y="14559"/>
                    <a:pt x="15274" y="14706"/>
                  </a:cubicBezTo>
                  <a:cubicBezTo>
                    <a:pt x="15279" y="14818"/>
                    <a:pt x="15301" y="15110"/>
                    <a:pt x="15183" y="15320"/>
                  </a:cubicBezTo>
                  <a:cubicBezTo>
                    <a:pt x="14686" y="16224"/>
                    <a:pt x="14643" y="15957"/>
                    <a:pt x="14190" y="16902"/>
                  </a:cubicBezTo>
                  <a:cubicBezTo>
                    <a:pt x="14163" y="16958"/>
                    <a:pt x="14244" y="17009"/>
                    <a:pt x="14276" y="16953"/>
                  </a:cubicBezTo>
                  <a:cubicBezTo>
                    <a:pt x="14524" y="16469"/>
                    <a:pt x="14967" y="16105"/>
                    <a:pt x="15178" y="15874"/>
                  </a:cubicBezTo>
                  <a:cubicBezTo>
                    <a:pt x="15221" y="15825"/>
                    <a:pt x="15258" y="15776"/>
                    <a:pt x="15296" y="15727"/>
                  </a:cubicBezTo>
                  <a:cubicBezTo>
                    <a:pt x="15323" y="15685"/>
                    <a:pt x="15376" y="15706"/>
                    <a:pt x="15382" y="15762"/>
                  </a:cubicBezTo>
                  <a:cubicBezTo>
                    <a:pt x="15495" y="17058"/>
                    <a:pt x="15393" y="17464"/>
                    <a:pt x="15296" y="18003"/>
                  </a:cubicBezTo>
                  <a:cubicBezTo>
                    <a:pt x="15285" y="18073"/>
                    <a:pt x="15361" y="18107"/>
                    <a:pt x="15388" y="18044"/>
                  </a:cubicBezTo>
                  <a:cubicBezTo>
                    <a:pt x="15674" y="17323"/>
                    <a:pt x="15652" y="16427"/>
                    <a:pt x="15663" y="15517"/>
                  </a:cubicBezTo>
                  <a:cubicBezTo>
                    <a:pt x="15663" y="15461"/>
                    <a:pt x="15712" y="15432"/>
                    <a:pt x="15744" y="15467"/>
                  </a:cubicBezTo>
                  <a:cubicBezTo>
                    <a:pt x="15857" y="15593"/>
                    <a:pt x="15991" y="15721"/>
                    <a:pt x="16132" y="15861"/>
                  </a:cubicBezTo>
                  <a:cubicBezTo>
                    <a:pt x="16207" y="15938"/>
                    <a:pt x="16256" y="16048"/>
                    <a:pt x="16266" y="16167"/>
                  </a:cubicBezTo>
                  <a:cubicBezTo>
                    <a:pt x="16310" y="16678"/>
                    <a:pt x="16386" y="17036"/>
                    <a:pt x="16629" y="17316"/>
                  </a:cubicBezTo>
                  <a:cubicBezTo>
                    <a:pt x="16672" y="17365"/>
                    <a:pt x="16730" y="17302"/>
                    <a:pt x="16703" y="17239"/>
                  </a:cubicBezTo>
                  <a:cubicBezTo>
                    <a:pt x="16546" y="16882"/>
                    <a:pt x="16504" y="16568"/>
                    <a:pt x="16499" y="16351"/>
                  </a:cubicBezTo>
                  <a:cubicBezTo>
                    <a:pt x="16499" y="16309"/>
                    <a:pt x="16531" y="16280"/>
                    <a:pt x="16558" y="16301"/>
                  </a:cubicBezTo>
                  <a:cubicBezTo>
                    <a:pt x="16855" y="16504"/>
                    <a:pt x="17065" y="16776"/>
                    <a:pt x="17259" y="17112"/>
                  </a:cubicBezTo>
                  <a:cubicBezTo>
                    <a:pt x="17291" y="17175"/>
                    <a:pt x="17367" y="17121"/>
                    <a:pt x="17340" y="17051"/>
                  </a:cubicBezTo>
                  <a:cubicBezTo>
                    <a:pt x="17043" y="16288"/>
                    <a:pt x="16310" y="15699"/>
                    <a:pt x="15879" y="15167"/>
                  </a:cubicBezTo>
                  <a:cubicBezTo>
                    <a:pt x="15695" y="14943"/>
                    <a:pt x="15576" y="14649"/>
                    <a:pt x="15543" y="14327"/>
                  </a:cubicBezTo>
                  <a:cubicBezTo>
                    <a:pt x="15538" y="14292"/>
                    <a:pt x="15539" y="14250"/>
                    <a:pt x="15533" y="14215"/>
                  </a:cubicBezTo>
                  <a:cubicBezTo>
                    <a:pt x="15522" y="14117"/>
                    <a:pt x="15517" y="14018"/>
                    <a:pt x="15506" y="13927"/>
                  </a:cubicBezTo>
                  <a:cubicBezTo>
                    <a:pt x="15495" y="13808"/>
                    <a:pt x="15598" y="13732"/>
                    <a:pt x="15673" y="13802"/>
                  </a:cubicBezTo>
                  <a:cubicBezTo>
                    <a:pt x="15856" y="13977"/>
                    <a:pt x="16115" y="14144"/>
                    <a:pt x="16487" y="14277"/>
                  </a:cubicBezTo>
                  <a:cubicBezTo>
                    <a:pt x="17091" y="14494"/>
                    <a:pt x="17389" y="14691"/>
                    <a:pt x="17923" y="15657"/>
                  </a:cubicBezTo>
                  <a:cubicBezTo>
                    <a:pt x="17956" y="15720"/>
                    <a:pt x="18031" y="15664"/>
                    <a:pt x="18004" y="15594"/>
                  </a:cubicBezTo>
                  <a:cubicBezTo>
                    <a:pt x="17670" y="14705"/>
                    <a:pt x="17270" y="14278"/>
                    <a:pt x="16585" y="14012"/>
                  </a:cubicBezTo>
                  <a:cubicBezTo>
                    <a:pt x="16261" y="13886"/>
                    <a:pt x="16050" y="13710"/>
                    <a:pt x="15867" y="13493"/>
                  </a:cubicBezTo>
                  <a:cubicBezTo>
                    <a:pt x="15576" y="13150"/>
                    <a:pt x="15479" y="12597"/>
                    <a:pt x="15646" y="12128"/>
                  </a:cubicBezTo>
                  <a:cubicBezTo>
                    <a:pt x="15797" y="11701"/>
                    <a:pt x="16051" y="11372"/>
                    <a:pt x="16423" y="11036"/>
                  </a:cubicBezTo>
                  <a:cubicBezTo>
                    <a:pt x="16871" y="10693"/>
                    <a:pt x="17249" y="10665"/>
                    <a:pt x="17680" y="10826"/>
                  </a:cubicBezTo>
                  <a:cubicBezTo>
                    <a:pt x="18112" y="10987"/>
                    <a:pt x="18456" y="11413"/>
                    <a:pt x="18580" y="11966"/>
                  </a:cubicBezTo>
                  <a:cubicBezTo>
                    <a:pt x="18651" y="12295"/>
                    <a:pt x="18661" y="12645"/>
                    <a:pt x="18715" y="12981"/>
                  </a:cubicBezTo>
                  <a:cubicBezTo>
                    <a:pt x="18882" y="13955"/>
                    <a:pt x="19088" y="14327"/>
                    <a:pt x="19325" y="14649"/>
                  </a:cubicBezTo>
                  <a:cubicBezTo>
                    <a:pt x="19379" y="14719"/>
                    <a:pt x="19406" y="14648"/>
                    <a:pt x="19379" y="14585"/>
                  </a:cubicBezTo>
                  <a:cubicBezTo>
                    <a:pt x="19245" y="14305"/>
                    <a:pt x="19033" y="13815"/>
                    <a:pt x="18990" y="13605"/>
                  </a:cubicBezTo>
                  <a:cubicBezTo>
                    <a:pt x="18979" y="13556"/>
                    <a:pt x="19022" y="13521"/>
                    <a:pt x="19049" y="13542"/>
                  </a:cubicBezTo>
                  <a:cubicBezTo>
                    <a:pt x="19356" y="13766"/>
                    <a:pt x="19552" y="14082"/>
                    <a:pt x="19622" y="14180"/>
                  </a:cubicBezTo>
                  <a:cubicBezTo>
                    <a:pt x="19660" y="14229"/>
                    <a:pt x="19713" y="14145"/>
                    <a:pt x="19681" y="14089"/>
                  </a:cubicBezTo>
                  <a:cubicBezTo>
                    <a:pt x="19314" y="13451"/>
                    <a:pt x="19108" y="13361"/>
                    <a:pt x="18995" y="13172"/>
                  </a:cubicBezTo>
                  <a:cubicBezTo>
                    <a:pt x="18925" y="13053"/>
                    <a:pt x="18888" y="12912"/>
                    <a:pt x="18872" y="12765"/>
                  </a:cubicBezTo>
                  <a:cubicBezTo>
                    <a:pt x="18834" y="12380"/>
                    <a:pt x="18812" y="12024"/>
                    <a:pt x="18747" y="11730"/>
                  </a:cubicBezTo>
                  <a:cubicBezTo>
                    <a:pt x="18720" y="11597"/>
                    <a:pt x="18829" y="11483"/>
                    <a:pt x="18921" y="11546"/>
                  </a:cubicBezTo>
                  <a:cubicBezTo>
                    <a:pt x="18991" y="11595"/>
                    <a:pt x="19066" y="11637"/>
                    <a:pt x="19142" y="11686"/>
                  </a:cubicBezTo>
                  <a:cubicBezTo>
                    <a:pt x="19185" y="11714"/>
                    <a:pt x="19233" y="11743"/>
                    <a:pt x="19277" y="11771"/>
                  </a:cubicBezTo>
                  <a:cubicBezTo>
                    <a:pt x="19848" y="12227"/>
                    <a:pt x="19518" y="13172"/>
                    <a:pt x="20047" y="13935"/>
                  </a:cubicBezTo>
                  <a:cubicBezTo>
                    <a:pt x="20090" y="13998"/>
                    <a:pt x="20155" y="13977"/>
                    <a:pt x="20123" y="13900"/>
                  </a:cubicBezTo>
                  <a:cubicBezTo>
                    <a:pt x="20026" y="13683"/>
                    <a:pt x="19940" y="13486"/>
                    <a:pt x="19924" y="13191"/>
                  </a:cubicBezTo>
                  <a:cubicBezTo>
                    <a:pt x="19918" y="13135"/>
                    <a:pt x="19967" y="13109"/>
                    <a:pt x="20000" y="13137"/>
                  </a:cubicBezTo>
                  <a:cubicBezTo>
                    <a:pt x="20107" y="13242"/>
                    <a:pt x="20214" y="13388"/>
                    <a:pt x="20289" y="13493"/>
                  </a:cubicBezTo>
                  <a:cubicBezTo>
                    <a:pt x="20343" y="13577"/>
                    <a:pt x="20355" y="13508"/>
                    <a:pt x="20338" y="13445"/>
                  </a:cubicBezTo>
                  <a:cubicBezTo>
                    <a:pt x="20241" y="13123"/>
                    <a:pt x="20041" y="12897"/>
                    <a:pt x="19912" y="12771"/>
                  </a:cubicBezTo>
                  <a:cubicBezTo>
                    <a:pt x="19847" y="12708"/>
                    <a:pt x="19804" y="12618"/>
                    <a:pt x="19799" y="12513"/>
                  </a:cubicBezTo>
                  <a:cubicBezTo>
                    <a:pt x="19794" y="12415"/>
                    <a:pt x="19795" y="12351"/>
                    <a:pt x="19784" y="12246"/>
                  </a:cubicBezTo>
                  <a:cubicBezTo>
                    <a:pt x="19778" y="12197"/>
                    <a:pt x="19821" y="12157"/>
                    <a:pt x="19853" y="12185"/>
                  </a:cubicBezTo>
                  <a:cubicBezTo>
                    <a:pt x="20775" y="12913"/>
                    <a:pt x="21023" y="13472"/>
                    <a:pt x="21255" y="13955"/>
                  </a:cubicBezTo>
                  <a:cubicBezTo>
                    <a:pt x="21282" y="14011"/>
                    <a:pt x="21347" y="13977"/>
                    <a:pt x="21336" y="13914"/>
                  </a:cubicBezTo>
                  <a:cubicBezTo>
                    <a:pt x="21217" y="13325"/>
                    <a:pt x="20868" y="12353"/>
                    <a:pt x="19433" y="11526"/>
                  </a:cubicBezTo>
                  <a:cubicBezTo>
                    <a:pt x="19191" y="11386"/>
                    <a:pt x="18963" y="11246"/>
                    <a:pt x="18801" y="10903"/>
                  </a:cubicBezTo>
                  <a:cubicBezTo>
                    <a:pt x="18612" y="10518"/>
                    <a:pt x="18975" y="10273"/>
                    <a:pt x="18975" y="10273"/>
                  </a:cubicBezTo>
                  <a:cubicBezTo>
                    <a:pt x="19433" y="9937"/>
                    <a:pt x="20409" y="11155"/>
                    <a:pt x="21304" y="11246"/>
                  </a:cubicBezTo>
                  <a:cubicBezTo>
                    <a:pt x="21353" y="11253"/>
                    <a:pt x="21369" y="11163"/>
                    <a:pt x="21321" y="11135"/>
                  </a:cubicBezTo>
                  <a:cubicBezTo>
                    <a:pt x="21067" y="11016"/>
                    <a:pt x="20813" y="10860"/>
                    <a:pt x="20581" y="10699"/>
                  </a:cubicBezTo>
                  <a:cubicBezTo>
                    <a:pt x="20549" y="10678"/>
                    <a:pt x="20548" y="10615"/>
                    <a:pt x="20586" y="10601"/>
                  </a:cubicBezTo>
                  <a:cubicBezTo>
                    <a:pt x="20732" y="10538"/>
                    <a:pt x="20943" y="10476"/>
                    <a:pt x="21218" y="10518"/>
                  </a:cubicBezTo>
                  <a:cubicBezTo>
                    <a:pt x="21267" y="10525"/>
                    <a:pt x="21289" y="10434"/>
                    <a:pt x="21240" y="10406"/>
                  </a:cubicBezTo>
                  <a:cubicBezTo>
                    <a:pt x="20992" y="10259"/>
                    <a:pt x="20754" y="10252"/>
                    <a:pt x="20436" y="10378"/>
                  </a:cubicBezTo>
                  <a:cubicBezTo>
                    <a:pt x="20307" y="10427"/>
                    <a:pt x="20167" y="10405"/>
                    <a:pt x="20054" y="10321"/>
                  </a:cubicBezTo>
                  <a:cubicBezTo>
                    <a:pt x="19827" y="10160"/>
                    <a:pt x="19622" y="10020"/>
                    <a:pt x="19460" y="9936"/>
                  </a:cubicBezTo>
                  <a:cubicBezTo>
                    <a:pt x="19412" y="9915"/>
                    <a:pt x="19405" y="9831"/>
                    <a:pt x="19448" y="9796"/>
                  </a:cubicBezTo>
                  <a:cubicBezTo>
                    <a:pt x="19745" y="9551"/>
                    <a:pt x="20138" y="9376"/>
                    <a:pt x="20829" y="9404"/>
                  </a:cubicBezTo>
                  <a:cubicBezTo>
                    <a:pt x="20877" y="9404"/>
                    <a:pt x="20894" y="9320"/>
                    <a:pt x="20846" y="9299"/>
                  </a:cubicBezTo>
                  <a:cubicBezTo>
                    <a:pt x="20587" y="9173"/>
                    <a:pt x="20069" y="9062"/>
                    <a:pt x="19368" y="9566"/>
                  </a:cubicBezTo>
                  <a:cubicBezTo>
                    <a:pt x="19033" y="9811"/>
                    <a:pt x="18763" y="10098"/>
                    <a:pt x="18510" y="10231"/>
                  </a:cubicBezTo>
                  <a:cubicBezTo>
                    <a:pt x="18251" y="10364"/>
                    <a:pt x="17961" y="10266"/>
                    <a:pt x="17788" y="9986"/>
                  </a:cubicBezTo>
                  <a:cubicBezTo>
                    <a:pt x="17271" y="9139"/>
                    <a:pt x="17043" y="7871"/>
                    <a:pt x="18051" y="6744"/>
                  </a:cubicBezTo>
                  <a:cubicBezTo>
                    <a:pt x="18321" y="6442"/>
                    <a:pt x="18716" y="6429"/>
                    <a:pt x="19002" y="6695"/>
                  </a:cubicBezTo>
                  <a:cubicBezTo>
                    <a:pt x="19428" y="7088"/>
                    <a:pt x="19967" y="7696"/>
                    <a:pt x="20517" y="7899"/>
                  </a:cubicBezTo>
                  <a:cubicBezTo>
                    <a:pt x="20566" y="7920"/>
                    <a:pt x="20597" y="7829"/>
                    <a:pt x="20554" y="7794"/>
                  </a:cubicBezTo>
                  <a:cubicBezTo>
                    <a:pt x="20328" y="7619"/>
                    <a:pt x="20096" y="7472"/>
                    <a:pt x="19902" y="7199"/>
                  </a:cubicBezTo>
                  <a:cubicBezTo>
                    <a:pt x="19875" y="7164"/>
                    <a:pt x="19891" y="7101"/>
                    <a:pt x="19929" y="7094"/>
                  </a:cubicBezTo>
                  <a:cubicBezTo>
                    <a:pt x="20080" y="7066"/>
                    <a:pt x="20290" y="7066"/>
                    <a:pt x="20544" y="7164"/>
                  </a:cubicBezTo>
                  <a:cubicBezTo>
                    <a:pt x="20593" y="7185"/>
                    <a:pt x="20624" y="7094"/>
                    <a:pt x="20581" y="7059"/>
                  </a:cubicBezTo>
                  <a:cubicBezTo>
                    <a:pt x="20365" y="6863"/>
                    <a:pt x="20134" y="6800"/>
                    <a:pt x="19816" y="6842"/>
                  </a:cubicBezTo>
                  <a:cubicBezTo>
                    <a:pt x="19676" y="6863"/>
                    <a:pt x="19529" y="6808"/>
                    <a:pt x="19421" y="6689"/>
                  </a:cubicBezTo>
                  <a:cubicBezTo>
                    <a:pt x="19276" y="6535"/>
                    <a:pt x="19141" y="6387"/>
                    <a:pt x="19017" y="6282"/>
                  </a:cubicBezTo>
                  <a:cubicBezTo>
                    <a:pt x="18920" y="6198"/>
                    <a:pt x="18936" y="6008"/>
                    <a:pt x="19039" y="5938"/>
                  </a:cubicBezTo>
                  <a:cubicBezTo>
                    <a:pt x="19163" y="5861"/>
                    <a:pt x="19292" y="5792"/>
                    <a:pt x="19416" y="5722"/>
                  </a:cubicBezTo>
                  <a:cubicBezTo>
                    <a:pt x="19476" y="5694"/>
                    <a:pt x="19540" y="5672"/>
                    <a:pt x="19605" y="5665"/>
                  </a:cubicBezTo>
                  <a:cubicBezTo>
                    <a:pt x="19713" y="5658"/>
                    <a:pt x="19848" y="5665"/>
                    <a:pt x="19978" y="5735"/>
                  </a:cubicBezTo>
                  <a:cubicBezTo>
                    <a:pt x="20210" y="5861"/>
                    <a:pt x="20786" y="6617"/>
                    <a:pt x="21520" y="6680"/>
                  </a:cubicBezTo>
                  <a:cubicBezTo>
                    <a:pt x="21579" y="6729"/>
                    <a:pt x="21595" y="6640"/>
                    <a:pt x="21552" y="6619"/>
                  </a:cubicBezTo>
                  <a:cubicBezTo>
                    <a:pt x="21342" y="6514"/>
                    <a:pt x="21110" y="6372"/>
                    <a:pt x="20900" y="6225"/>
                  </a:cubicBezTo>
                  <a:cubicBezTo>
                    <a:pt x="20862" y="6197"/>
                    <a:pt x="20872" y="6127"/>
                    <a:pt x="20910" y="6120"/>
                  </a:cubicBezTo>
                  <a:cubicBezTo>
                    <a:pt x="21061" y="6078"/>
                    <a:pt x="21250" y="6078"/>
                    <a:pt x="21390" y="6085"/>
                  </a:cubicBezTo>
                  <a:cubicBezTo>
                    <a:pt x="21439" y="6085"/>
                    <a:pt x="21455" y="5994"/>
                    <a:pt x="21407" y="5973"/>
                  </a:cubicBezTo>
                  <a:cubicBezTo>
                    <a:pt x="21046" y="5791"/>
                    <a:pt x="20658" y="5883"/>
                    <a:pt x="20512" y="5925"/>
                  </a:cubicBezTo>
                  <a:cubicBezTo>
                    <a:pt x="20507" y="5925"/>
                    <a:pt x="20500" y="5926"/>
                    <a:pt x="20495" y="5919"/>
                  </a:cubicBezTo>
                  <a:cubicBezTo>
                    <a:pt x="20425" y="5856"/>
                    <a:pt x="20366" y="5800"/>
                    <a:pt x="20323" y="5744"/>
                  </a:cubicBezTo>
                  <a:cubicBezTo>
                    <a:pt x="20258" y="5667"/>
                    <a:pt x="20118" y="5554"/>
                    <a:pt x="20059" y="5505"/>
                  </a:cubicBezTo>
                  <a:cubicBezTo>
                    <a:pt x="20026" y="5477"/>
                    <a:pt x="20036" y="5421"/>
                    <a:pt x="20069" y="5400"/>
                  </a:cubicBezTo>
                  <a:cubicBezTo>
                    <a:pt x="20651" y="5078"/>
                    <a:pt x="21142" y="5147"/>
                    <a:pt x="21412" y="5098"/>
                  </a:cubicBezTo>
                  <a:cubicBezTo>
                    <a:pt x="21461" y="5091"/>
                    <a:pt x="21466" y="5008"/>
                    <a:pt x="21417" y="4987"/>
                  </a:cubicBezTo>
                  <a:cubicBezTo>
                    <a:pt x="20710" y="4721"/>
                    <a:pt x="19983" y="5022"/>
                    <a:pt x="19088" y="5540"/>
                  </a:cubicBezTo>
                  <a:cubicBezTo>
                    <a:pt x="19007" y="5589"/>
                    <a:pt x="18931" y="5469"/>
                    <a:pt x="18980" y="5378"/>
                  </a:cubicBezTo>
                  <a:cubicBezTo>
                    <a:pt x="19223" y="4902"/>
                    <a:pt x="19718" y="4167"/>
                    <a:pt x="20743" y="3341"/>
                  </a:cubicBezTo>
                  <a:cubicBezTo>
                    <a:pt x="20786" y="3306"/>
                    <a:pt x="20760" y="3216"/>
                    <a:pt x="20706" y="3230"/>
                  </a:cubicBezTo>
                  <a:cubicBezTo>
                    <a:pt x="20086" y="3468"/>
                    <a:pt x="19368" y="4224"/>
                    <a:pt x="18899" y="5015"/>
                  </a:cubicBezTo>
                  <a:cubicBezTo>
                    <a:pt x="18872" y="5057"/>
                    <a:pt x="18818" y="5036"/>
                    <a:pt x="18818" y="4980"/>
                  </a:cubicBezTo>
                  <a:cubicBezTo>
                    <a:pt x="18829" y="4602"/>
                    <a:pt x="18786" y="4301"/>
                    <a:pt x="18678" y="4133"/>
                  </a:cubicBezTo>
                  <a:cubicBezTo>
                    <a:pt x="18646" y="4084"/>
                    <a:pt x="18587" y="4125"/>
                    <a:pt x="18597" y="4188"/>
                  </a:cubicBezTo>
                  <a:cubicBezTo>
                    <a:pt x="18721" y="4797"/>
                    <a:pt x="18495" y="5898"/>
                    <a:pt x="18171" y="6094"/>
                  </a:cubicBezTo>
                  <a:cubicBezTo>
                    <a:pt x="17125" y="6759"/>
                    <a:pt x="16763" y="6934"/>
                    <a:pt x="16445" y="6304"/>
                  </a:cubicBezTo>
                  <a:cubicBezTo>
                    <a:pt x="16262" y="5814"/>
                    <a:pt x="16271" y="5309"/>
                    <a:pt x="16379" y="4665"/>
                  </a:cubicBezTo>
                  <a:cubicBezTo>
                    <a:pt x="16379" y="4658"/>
                    <a:pt x="16386" y="4650"/>
                    <a:pt x="16386" y="4643"/>
                  </a:cubicBezTo>
                  <a:cubicBezTo>
                    <a:pt x="16715" y="3873"/>
                    <a:pt x="17238" y="3762"/>
                    <a:pt x="17734" y="3510"/>
                  </a:cubicBezTo>
                  <a:cubicBezTo>
                    <a:pt x="18209" y="3265"/>
                    <a:pt x="18587" y="3039"/>
                    <a:pt x="18732" y="2654"/>
                  </a:cubicBezTo>
                  <a:cubicBezTo>
                    <a:pt x="18754" y="2591"/>
                    <a:pt x="18716" y="2549"/>
                    <a:pt x="18678" y="2584"/>
                  </a:cubicBezTo>
                  <a:cubicBezTo>
                    <a:pt x="18516" y="2766"/>
                    <a:pt x="18381" y="2921"/>
                    <a:pt x="18154" y="3033"/>
                  </a:cubicBezTo>
                  <a:cubicBezTo>
                    <a:pt x="18116" y="3047"/>
                    <a:pt x="18084" y="3005"/>
                    <a:pt x="18100" y="2956"/>
                  </a:cubicBezTo>
                  <a:cubicBezTo>
                    <a:pt x="18132" y="2851"/>
                    <a:pt x="18187" y="2733"/>
                    <a:pt x="18247" y="2628"/>
                  </a:cubicBezTo>
                  <a:cubicBezTo>
                    <a:pt x="18268" y="2586"/>
                    <a:pt x="18230" y="2543"/>
                    <a:pt x="18198" y="2571"/>
                  </a:cubicBezTo>
                  <a:cubicBezTo>
                    <a:pt x="17885" y="2893"/>
                    <a:pt x="17912" y="3097"/>
                    <a:pt x="17686" y="3265"/>
                  </a:cubicBezTo>
                  <a:cubicBezTo>
                    <a:pt x="17524" y="3384"/>
                    <a:pt x="16942" y="3537"/>
                    <a:pt x="16629" y="3838"/>
                  </a:cubicBezTo>
                  <a:cubicBezTo>
                    <a:pt x="16596" y="3866"/>
                    <a:pt x="16552" y="3831"/>
                    <a:pt x="16563" y="3774"/>
                  </a:cubicBezTo>
                  <a:cubicBezTo>
                    <a:pt x="16601" y="3599"/>
                    <a:pt x="16640" y="3410"/>
                    <a:pt x="16683" y="3214"/>
                  </a:cubicBezTo>
                  <a:cubicBezTo>
                    <a:pt x="16693" y="3151"/>
                    <a:pt x="16709" y="3089"/>
                    <a:pt x="16720" y="3033"/>
                  </a:cubicBezTo>
                  <a:cubicBezTo>
                    <a:pt x="16725" y="3012"/>
                    <a:pt x="16811" y="2703"/>
                    <a:pt x="17000" y="2549"/>
                  </a:cubicBezTo>
                  <a:cubicBezTo>
                    <a:pt x="17172" y="2402"/>
                    <a:pt x="17848" y="2235"/>
                    <a:pt x="18220" y="1597"/>
                  </a:cubicBezTo>
                  <a:cubicBezTo>
                    <a:pt x="18241" y="1555"/>
                    <a:pt x="18203" y="1499"/>
                    <a:pt x="18171" y="1534"/>
                  </a:cubicBezTo>
                  <a:cubicBezTo>
                    <a:pt x="18020" y="1667"/>
                    <a:pt x="17826" y="1858"/>
                    <a:pt x="17653" y="1963"/>
                  </a:cubicBezTo>
                  <a:cubicBezTo>
                    <a:pt x="17589" y="2005"/>
                    <a:pt x="17561" y="1942"/>
                    <a:pt x="17578" y="1893"/>
                  </a:cubicBezTo>
                  <a:cubicBezTo>
                    <a:pt x="17632" y="1732"/>
                    <a:pt x="17755" y="1528"/>
                    <a:pt x="17825" y="1409"/>
                  </a:cubicBezTo>
                  <a:cubicBezTo>
                    <a:pt x="17879" y="1318"/>
                    <a:pt x="17820" y="1317"/>
                    <a:pt x="17777" y="1359"/>
                  </a:cubicBezTo>
                  <a:cubicBezTo>
                    <a:pt x="17507" y="1590"/>
                    <a:pt x="17399" y="1913"/>
                    <a:pt x="17345" y="2074"/>
                  </a:cubicBezTo>
                  <a:cubicBezTo>
                    <a:pt x="17313" y="2172"/>
                    <a:pt x="17260" y="2199"/>
                    <a:pt x="17249" y="2199"/>
                  </a:cubicBezTo>
                  <a:cubicBezTo>
                    <a:pt x="17147" y="2255"/>
                    <a:pt x="16898" y="2383"/>
                    <a:pt x="16925" y="2243"/>
                  </a:cubicBezTo>
                  <a:cubicBezTo>
                    <a:pt x="17136" y="1074"/>
                    <a:pt x="17669" y="484"/>
                    <a:pt x="17987" y="99"/>
                  </a:cubicBezTo>
                  <a:cubicBezTo>
                    <a:pt x="18025" y="50"/>
                    <a:pt x="17981" y="-26"/>
                    <a:pt x="17938" y="9"/>
                  </a:cubicBezTo>
                  <a:close/>
                  <a:moveTo>
                    <a:pt x="15065" y="7787"/>
                  </a:moveTo>
                  <a:cubicBezTo>
                    <a:pt x="15550" y="7787"/>
                    <a:pt x="15948" y="8299"/>
                    <a:pt x="15948" y="8936"/>
                  </a:cubicBezTo>
                  <a:cubicBezTo>
                    <a:pt x="15948" y="9573"/>
                    <a:pt x="15555" y="10085"/>
                    <a:pt x="15065" y="10085"/>
                  </a:cubicBezTo>
                  <a:cubicBezTo>
                    <a:pt x="14579" y="10085"/>
                    <a:pt x="14180" y="9573"/>
                    <a:pt x="14180" y="8936"/>
                  </a:cubicBezTo>
                  <a:cubicBezTo>
                    <a:pt x="14180" y="8306"/>
                    <a:pt x="14574" y="7787"/>
                    <a:pt x="15065" y="7787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7" name="Ani-2x"/>
            <p:cNvSpPr txBox="1"/>
            <p:nvPr/>
          </p:nvSpPr>
          <p:spPr>
            <a:xfrm>
              <a:off x="2917292" y="1727326"/>
              <a:ext cx="1271017" cy="5604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Ani-2x</a:t>
              </a:r>
            </a:p>
          </p:txBody>
        </p:sp>
        <p:pic>
          <p:nvPicPr>
            <p:cNvPr id="27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69497" y="2518307"/>
              <a:ext cx="3053513" cy="19603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9" name="Espaloma"/>
            <p:cNvSpPr txBox="1"/>
            <p:nvPr/>
          </p:nvSpPr>
          <p:spPr>
            <a:xfrm>
              <a:off x="653568" y="3218265"/>
              <a:ext cx="1912240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Espaloma</a:t>
              </a:r>
            </a:p>
          </p:txBody>
        </p:sp>
        <p:sp>
          <p:nvSpPr>
            <p:cNvPr id="280" name="SchNet"/>
            <p:cNvSpPr txBox="1"/>
            <p:nvPr/>
          </p:nvSpPr>
          <p:spPr>
            <a:xfrm>
              <a:off x="6287591" y="1419987"/>
              <a:ext cx="1441324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SchNet</a:t>
              </a:r>
            </a:p>
          </p:txBody>
        </p:sp>
        <p:sp>
          <p:nvSpPr>
            <p:cNvPr id="281" name="PhysNet"/>
            <p:cNvSpPr txBox="1"/>
            <p:nvPr/>
          </p:nvSpPr>
          <p:spPr>
            <a:xfrm>
              <a:off x="6287591" y="2120354"/>
              <a:ext cx="1631824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PhysNet</a:t>
              </a:r>
            </a:p>
          </p:txBody>
        </p:sp>
        <p:sp>
          <p:nvSpPr>
            <p:cNvPr id="282" name="BandNN"/>
            <p:cNvSpPr txBox="1"/>
            <p:nvPr/>
          </p:nvSpPr>
          <p:spPr>
            <a:xfrm>
              <a:off x="6513733" y="3058358"/>
              <a:ext cx="1624585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BandNN</a:t>
              </a:r>
            </a:p>
          </p:txBody>
        </p:sp>
      </p:grpSp>
      <p:sp>
        <p:nvSpPr>
          <p:cNvPr id="284" name="Coarse-grained force fields…."/>
          <p:cNvSpPr txBox="1"/>
          <p:nvPr/>
        </p:nvSpPr>
        <p:spPr>
          <a:xfrm>
            <a:off x="15355835" y="12278685"/>
            <a:ext cx="7258398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i="1" dirty="0"/>
              <a:t>Coarse-grained force fields</a:t>
            </a:r>
            <a:r>
              <a:rPr lang="en-GB" i="1" dirty="0"/>
              <a:t>…</a:t>
            </a:r>
            <a:endParaRPr i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899634-B77D-C61D-D49E-7F879CEA884D}"/>
              </a:ext>
            </a:extLst>
          </p:cNvPr>
          <p:cNvGrpSpPr/>
          <p:nvPr/>
        </p:nvGrpSpPr>
        <p:grpSpPr>
          <a:xfrm>
            <a:off x="302590" y="2005505"/>
            <a:ext cx="12154169" cy="5118305"/>
            <a:chOff x="855480" y="1388821"/>
            <a:chExt cx="11208929" cy="4720250"/>
          </a:xfrm>
        </p:grpSpPr>
        <p:grpSp>
          <p:nvGrpSpPr>
            <p:cNvPr id="263" name="Group"/>
            <p:cNvGrpSpPr/>
            <p:nvPr/>
          </p:nvGrpSpPr>
          <p:grpSpPr>
            <a:xfrm>
              <a:off x="855480" y="1388821"/>
              <a:ext cx="11208929" cy="4720250"/>
              <a:chOff x="645097" y="-74720"/>
              <a:chExt cx="7877350" cy="3317270"/>
            </a:xfrm>
          </p:grpSpPr>
          <p:pic>
            <p:nvPicPr>
              <p:cNvPr id="261" name="Image" descr="Image"/>
              <p:cNvPicPr>
                <a:picLocks noChangeAspect="1"/>
              </p:cNvPicPr>
              <p:nvPr/>
            </p:nvPicPr>
            <p:blipFill>
              <a:blip r:embed="rId6"/>
              <a:srcRect/>
              <a:stretch>
                <a:fillRect/>
              </a:stretch>
            </p:blipFill>
            <p:spPr>
              <a:xfrm>
                <a:off x="645097" y="1311387"/>
                <a:ext cx="2352248" cy="114048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2" name="Image" descr="Image"/>
              <p:cNvPicPr>
                <a:picLocks noChangeAspect="1"/>
              </p:cNvPicPr>
              <p:nvPr/>
            </p:nvPicPr>
            <p:blipFill>
              <a:blip r:embed="rId7"/>
              <a:srcRect/>
              <a:stretch>
                <a:fillRect/>
              </a:stretch>
            </p:blipFill>
            <p:spPr>
              <a:xfrm>
                <a:off x="3603925" y="-74720"/>
                <a:ext cx="4918522" cy="331727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7" name="Arrow: Bent 6">
              <a:extLst>
                <a:ext uri="{FF2B5EF4-FFF2-40B4-BE49-F238E27FC236}">
                  <a16:creationId xmlns:a16="http://schemas.microsoft.com/office/drawing/2014/main" id="{82C583F0-FFEA-B2A0-759B-482666AE5D78}"/>
                </a:ext>
              </a:extLst>
            </p:cNvPr>
            <p:cNvSpPr/>
            <p:nvPr/>
          </p:nvSpPr>
          <p:spPr>
            <a:xfrm rot="5400000" flipV="1">
              <a:off x="3655099" y="1831700"/>
              <a:ext cx="1217118" cy="1552357"/>
            </a:xfrm>
            <a:prstGeom prst="bentArrow">
              <a:avLst>
                <a:gd name="adj1" fmla="val 17174"/>
                <a:gd name="adj2" fmla="val 28130"/>
                <a:gd name="adj3" fmla="val 25000"/>
                <a:gd name="adj4" fmla="val 43750"/>
              </a:avLst>
            </a:prstGeom>
            <a:solidFill>
              <a:schemeClr val="bg1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" grpId="5" animBg="1" advAuto="0"/>
      <p:bldP spid="266" grpId="0"/>
      <p:bldP spid="274" grpId="2" animBg="1" advAuto="0"/>
      <p:bldP spid="283" grpId="3" animBg="1" advAuto="0"/>
      <p:bldP spid="284" grpId="4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929</Words>
  <Application>Microsoft Office PowerPoint</Application>
  <PresentationFormat>Custom</PresentationFormat>
  <Paragraphs>161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Calibri</vt:lpstr>
      <vt:lpstr>Franklin Gothic Book</vt:lpstr>
      <vt:lpstr>Helvetica</vt:lpstr>
      <vt:lpstr>Helvetica Light</vt:lpstr>
      <vt:lpstr>Helvetica Neue</vt:lpstr>
      <vt:lpstr>Helvetica Neue Light</vt:lpstr>
      <vt:lpstr>Helvetica Neue Medium</vt:lpstr>
      <vt:lpstr>Times Roman</vt:lpstr>
      <vt:lpstr>White</vt:lpstr>
      <vt:lpstr>PowerPoint Presentation</vt:lpstr>
      <vt:lpstr>PowerPoint Presentation</vt:lpstr>
      <vt:lpstr>A typical workflow for molecular dynamics</vt:lpstr>
      <vt:lpstr>A typical workflow for molecular dynamics</vt:lpstr>
      <vt:lpstr>A typical workflow for molecular dynamics</vt:lpstr>
      <vt:lpstr>Disclaimer!</vt:lpstr>
      <vt:lpstr>A Molecular Dynamics timestep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DEGIACOMI, MATTEO T.</cp:lastModifiedBy>
  <cp:revision>78</cp:revision>
  <dcterms:modified xsi:type="dcterms:W3CDTF">2024-07-22T11:15:01Z</dcterms:modified>
</cp:coreProperties>
</file>